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1"/>
  </p:notesMasterIdLst>
  <p:sldIdLst>
    <p:sldId id="256" r:id="rId2"/>
    <p:sldId id="271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8" r:id="rId17"/>
    <p:sldId id="276" r:id="rId18"/>
    <p:sldId id="279" r:id="rId19"/>
    <p:sldId id="263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F87A8B-F8BE-4987-AE6F-3D6D74318279}" v="5" dt="2020-05-21T10:24:16.7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pisi.hr/docs/Jedinstveni%20popis%20zdravstvenih%20kontraindikacija.pdf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pisi.hr/docs/Jedinstveni%20popis%20zdravstvenih%20kontraindikacija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5D2F0-1D81-435F-A5BF-B275F9939A30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79ED7D0-98F2-409D-A907-DD17145D4E5E}">
      <dgm:prSet phldrT="[Tekst]" phldr="0"/>
      <dgm:spPr/>
      <dgm:t>
        <a:bodyPr/>
        <a:lstStyle/>
        <a:p>
          <a:pPr rtl="0"/>
          <a:r>
            <a:rPr lang="hr-HR">
              <a:latin typeface="Calibri Light" panose="020F0302020204030204"/>
            </a:rPr>
            <a:t>Državna </a:t>
          </a:r>
          <a:r>
            <a:rPr lang="hr-HR" b="0" i="0" u="none" strike="noStrike" cap="none" baseline="0" noProof="0">
              <a:latin typeface="Calibri Light"/>
              <a:cs typeface="Calibri Light"/>
            </a:rPr>
            <a:t>natjecanja </a:t>
          </a:r>
          <a:r>
            <a:rPr lang="hr-HR">
              <a:latin typeface="Calibri Light" panose="020F0302020204030204"/>
            </a:rPr>
            <a:t>u</a:t>
          </a:r>
          <a:r>
            <a:rPr lang="hr-HR" b="0" i="0" u="none" strike="noStrike" cap="none" baseline="0" noProof="0">
              <a:latin typeface="Calibri Light"/>
              <a:cs typeface="Calibri Light"/>
            </a:rPr>
            <a:t> znanju </a:t>
          </a:r>
          <a:r>
            <a:rPr lang="hr-HR">
              <a:latin typeface="Calibri Light" panose="020F0302020204030204"/>
            </a:rPr>
            <a:t>i međunarodna natjecanja – prvo, drugo i treće mjesto</a:t>
          </a:r>
          <a:endParaRPr lang="sr-Latn-RS"/>
        </a:p>
      </dgm:t>
    </dgm:pt>
    <dgm:pt modelId="{398E7A87-31E9-45D7-8BE7-395D31A58160}" type="parTrans" cxnId="{49A323B9-E458-4E79-94D2-67D3306BC12F}">
      <dgm:prSet/>
      <dgm:spPr/>
      <dgm:t>
        <a:bodyPr/>
        <a:lstStyle/>
        <a:p>
          <a:endParaRPr lang="hr-HR"/>
        </a:p>
      </dgm:t>
    </dgm:pt>
    <dgm:pt modelId="{0DE7B9B2-E66A-4BCA-97C6-4FB228B48862}" type="sibTrans" cxnId="{49A323B9-E458-4E79-94D2-67D3306BC12F}">
      <dgm:prSet phldrT="01"/>
      <dgm:spPr/>
      <dgm:t>
        <a:bodyPr/>
        <a:lstStyle/>
        <a:p>
          <a:r>
            <a:rPr lang="hr-HR"/>
            <a:t>01</a:t>
          </a:r>
        </a:p>
      </dgm:t>
    </dgm:pt>
    <dgm:pt modelId="{801292EF-A1A8-4FCC-9C86-0927BCA68556}">
      <dgm:prSet phldrT="[Tekst]" phldr="0"/>
      <dgm:spPr/>
      <dgm:t>
        <a:bodyPr/>
        <a:lstStyle/>
        <a:p>
          <a:pPr rtl="0"/>
          <a:r>
            <a:rPr lang="hr-HR">
              <a:latin typeface="Calibri Light" panose="020F0302020204030204"/>
            </a:rPr>
            <a:t>Provjera ispitivanja posebnih znanja, vještina, sposobnosti i darovitosti</a:t>
          </a:r>
          <a:endParaRPr lang="hr-HR"/>
        </a:p>
      </dgm:t>
    </dgm:pt>
    <dgm:pt modelId="{7E7A63D9-0548-4EDD-993A-816A18F41C9F}" type="parTrans" cxnId="{52AC7ECF-E3A3-4237-ADAB-8F003A404ACB}">
      <dgm:prSet/>
      <dgm:spPr/>
      <dgm:t>
        <a:bodyPr/>
        <a:lstStyle/>
        <a:p>
          <a:endParaRPr lang="hr-HR"/>
        </a:p>
      </dgm:t>
    </dgm:pt>
    <dgm:pt modelId="{E0D5CB7A-56BE-4F84-924B-FC7DAE6C3F1C}" type="sibTrans" cxnId="{52AC7ECF-E3A3-4237-ADAB-8F003A404ACB}">
      <dgm:prSet phldrT="02"/>
      <dgm:spPr/>
      <dgm:t>
        <a:bodyPr/>
        <a:lstStyle/>
        <a:p>
          <a:r>
            <a:rPr lang="hr-HR"/>
            <a:t>02</a:t>
          </a:r>
        </a:p>
      </dgm:t>
    </dgm:pt>
    <dgm:pt modelId="{B8D9716D-17A9-4836-9482-4E9AC4CF8B1F}">
      <dgm:prSet phldrT="[Tekst]" phldr="0"/>
      <dgm:spPr/>
      <dgm:t>
        <a:bodyPr/>
        <a:lstStyle/>
        <a:p>
          <a:pPr rtl="0"/>
          <a:r>
            <a:rPr lang="hr-HR">
              <a:latin typeface="Calibri Light" panose="020F0302020204030204"/>
            </a:rPr>
            <a:t>Državna natjecanja školskih sportskh klubova za osnovne škole - prvo, drugo i treće mjeso</a:t>
          </a:r>
          <a:endParaRPr lang="hr-HR"/>
        </a:p>
      </dgm:t>
    </dgm:pt>
    <dgm:pt modelId="{4F2084EC-BA42-4C28-AC3E-371D547982F1}" type="parTrans" cxnId="{AEA356D5-FEB1-405D-8C01-FFEF41430BC5}">
      <dgm:prSet/>
      <dgm:spPr/>
      <dgm:t>
        <a:bodyPr/>
        <a:lstStyle/>
        <a:p>
          <a:endParaRPr lang="hr-HR"/>
        </a:p>
      </dgm:t>
    </dgm:pt>
    <dgm:pt modelId="{F707493C-E8A4-451D-8D65-851CDFA1C5AD}" type="sibTrans" cxnId="{AEA356D5-FEB1-405D-8C01-FFEF41430BC5}">
      <dgm:prSet phldrT="03"/>
      <dgm:spPr/>
      <dgm:t>
        <a:bodyPr/>
        <a:lstStyle/>
        <a:p>
          <a:r>
            <a:rPr lang="hr-HR"/>
            <a:t>03</a:t>
          </a:r>
        </a:p>
      </dgm:t>
    </dgm:pt>
    <dgm:pt modelId="{82956DCD-5F8B-4D9C-8156-59E8FB0C8B38}">
      <dgm:prSet phldr="0"/>
      <dgm:spPr/>
      <dgm:t>
        <a:bodyPr/>
        <a:lstStyle/>
        <a:p>
          <a:pPr rtl="0"/>
          <a:r>
            <a:rPr lang="hr-HR">
              <a:latin typeface="Calibri Light" panose="020F0302020204030204"/>
            </a:rPr>
            <a:t>Kategorizirani športaši</a:t>
          </a:r>
        </a:p>
      </dgm:t>
    </dgm:pt>
    <dgm:pt modelId="{8CB108D6-AC87-453A-BEEE-F0BAEE359669}" type="parTrans" cxnId="{D592E8E2-FCFA-4FCE-901A-AA1CABFA2298}">
      <dgm:prSet/>
      <dgm:spPr/>
      <dgm:t>
        <a:bodyPr/>
        <a:lstStyle/>
        <a:p>
          <a:endParaRPr lang="hr-HR"/>
        </a:p>
      </dgm:t>
    </dgm:pt>
    <dgm:pt modelId="{1191486E-C4A6-4A8D-953E-682B17D90636}" type="sibTrans" cxnId="{D592E8E2-FCFA-4FCE-901A-AA1CABFA2298}">
      <dgm:prSet phldrT="04"/>
      <dgm:spPr/>
      <dgm:t>
        <a:bodyPr/>
        <a:lstStyle/>
        <a:p>
          <a:r>
            <a:rPr lang="en-US"/>
            <a:t>04</a:t>
          </a:r>
        </a:p>
        <a:p>
          <a:endParaRPr lang="hr-HR"/>
        </a:p>
      </dgm:t>
    </dgm:pt>
    <dgm:pt modelId="{0CA74B2E-8D79-4DC2-A19A-12815D7C72D1}" type="pres">
      <dgm:prSet presAssocID="{C3E5D2F0-1D81-435F-A5BF-B275F9939A30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E311069-F0C6-4BA1-B20C-90CB36A8DADE}" type="pres">
      <dgm:prSet presAssocID="{679ED7D0-98F2-409D-A907-DD17145D4E5E}" presName="compositeNode" presStyleCnt="0">
        <dgm:presLayoutVars>
          <dgm:bulletEnabled val="1"/>
        </dgm:presLayoutVars>
      </dgm:prSet>
      <dgm:spPr/>
    </dgm:pt>
    <dgm:pt modelId="{F44D6D16-17FE-499E-AF66-CEC3272EE2AC}" type="pres">
      <dgm:prSet presAssocID="{679ED7D0-98F2-409D-A907-DD17145D4E5E}" presName="bgRect" presStyleLbl="alignNode1" presStyleIdx="0" presStyleCnt="4"/>
      <dgm:spPr/>
      <dgm:t>
        <a:bodyPr/>
        <a:lstStyle/>
        <a:p>
          <a:endParaRPr lang="hr-HR"/>
        </a:p>
      </dgm:t>
    </dgm:pt>
    <dgm:pt modelId="{972E07EA-64A5-4CBA-A0ED-7F8E1C4BE44D}" type="pres">
      <dgm:prSet presAssocID="{0DE7B9B2-E66A-4BCA-97C6-4FB228B48862}" presName="sibTransNodeRect" presStyleLbl="align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01AF6F-1DE2-40A7-A471-B8787CAB884D}" type="pres">
      <dgm:prSet presAssocID="{679ED7D0-98F2-409D-A907-DD17145D4E5E}" presName="nodeRect" presStyleLbl="align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54FD20-6B6A-479F-92CC-5249ADBC79D0}" type="pres">
      <dgm:prSet presAssocID="{0DE7B9B2-E66A-4BCA-97C6-4FB228B48862}" presName="sibTrans" presStyleCnt="0"/>
      <dgm:spPr/>
    </dgm:pt>
    <dgm:pt modelId="{185D649E-D10A-4173-85CA-3CD3B827126C}" type="pres">
      <dgm:prSet presAssocID="{801292EF-A1A8-4FCC-9C86-0927BCA68556}" presName="compositeNode" presStyleCnt="0">
        <dgm:presLayoutVars>
          <dgm:bulletEnabled val="1"/>
        </dgm:presLayoutVars>
      </dgm:prSet>
      <dgm:spPr/>
    </dgm:pt>
    <dgm:pt modelId="{9C6BFBC6-CA4C-4526-BC1C-5B3984A7DA19}" type="pres">
      <dgm:prSet presAssocID="{801292EF-A1A8-4FCC-9C86-0927BCA68556}" presName="bgRect" presStyleLbl="alignNode1" presStyleIdx="1" presStyleCnt="4"/>
      <dgm:spPr/>
      <dgm:t>
        <a:bodyPr/>
        <a:lstStyle/>
        <a:p>
          <a:endParaRPr lang="hr-HR"/>
        </a:p>
      </dgm:t>
    </dgm:pt>
    <dgm:pt modelId="{D022FEF7-5F79-4D4B-A797-A50F28548788}" type="pres">
      <dgm:prSet presAssocID="{E0D5CB7A-56BE-4F84-924B-FC7DAE6C3F1C}" presName="sibTransNodeRect" presStyleLbl="align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3334B5-004F-4F1B-AD61-F1BE00C6D87C}" type="pres">
      <dgm:prSet presAssocID="{801292EF-A1A8-4FCC-9C86-0927BCA68556}" presName="nodeRect" presStyleLbl="align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5E9392-8439-4EDB-994C-F1322D87281D}" type="pres">
      <dgm:prSet presAssocID="{E0D5CB7A-56BE-4F84-924B-FC7DAE6C3F1C}" presName="sibTrans" presStyleCnt="0"/>
      <dgm:spPr/>
    </dgm:pt>
    <dgm:pt modelId="{994CBEFE-8A15-4B8A-9FFC-9743C3B28DF1}" type="pres">
      <dgm:prSet presAssocID="{B8D9716D-17A9-4836-9482-4E9AC4CF8B1F}" presName="compositeNode" presStyleCnt="0">
        <dgm:presLayoutVars>
          <dgm:bulletEnabled val="1"/>
        </dgm:presLayoutVars>
      </dgm:prSet>
      <dgm:spPr/>
    </dgm:pt>
    <dgm:pt modelId="{9ED378E9-EEE3-4C01-9764-1FB5133ECC9B}" type="pres">
      <dgm:prSet presAssocID="{B8D9716D-17A9-4836-9482-4E9AC4CF8B1F}" presName="bgRect" presStyleLbl="alignNode1" presStyleIdx="2" presStyleCnt="4"/>
      <dgm:spPr/>
      <dgm:t>
        <a:bodyPr/>
        <a:lstStyle/>
        <a:p>
          <a:endParaRPr lang="hr-HR"/>
        </a:p>
      </dgm:t>
    </dgm:pt>
    <dgm:pt modelId="{B774B198-228B-451A-A493-D41DC6F3EB4F}" type="pres">
      <dgm:prSet presAssocID="{F707493C-E8A4-451D-8D65-851CDFA1C5AD}" presName="sibTransNodeRect" presStyleLbl="align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426DC0-09E9-4B67-B06E-2294FB73A19E}" type="pres">
      <dgm:prSet presAssocID="{B8D9716D-17A9-4836-9482-4E9AC4CF8B1F}" presName="nodeRect" presStyleLbl="align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A04049-5EBC-4F35-84E5-BCBDF0951FE1}" type="pres">
      <dgm:prSet presAssocID="{F707493C-E8A4-451D-8D65-851CDFA1C5AD}" presName="sibTrans" presStyleCnt="0"/>
      <dgm:spPr/>
    </dgm:pt>
    <dgm:pt modelId="{C5F5AAF1-EBCE-462B-B6A9-68349DB9B47A}" type="pres">
      <dgm:prSet presAssocID="{82956DCD-5F8B-4D9C-8156-59E8FB0C8B38}" presName="compositeNode" presStyleCnt="0">
        <dgm:presLayoutVars>
          <dgm:bulletEnabled val="1"/>
        </dgm:presLayoutVars>
      </dgm:prSet>
      <dgm:spPr/>
    </dgm:pt>
    <dgm:pt modelId="{D6C7A449-E97A-414F-B4C3-6697548A2FE5}" type="pres">
      <dgm:prSet presAssocID="{82956DCD-5F8B-4D9C-8156-59E8FB0C8B38}" presName="bgRect" presStyleLbl="alignNode1" presStyleIdx="3" presStyleCnt="4"/>
      <dgm:spPr/>
      <dgm:t>
        <a:bodyPr/>
        <a:lstStyle/>
        <a:p>
          <a:endParaRPr lang="hr-HR"/>
        </a:p>
      </dgm:t>
    </dgm:pt>
    <dgm:pt modelId="{3B3B0803-14FA-4D3B-BA7B-41AB08B00FFC}" type="pres">
      <dgm:prSet presAssocID="{1191486E-C4A6-4A8D-953E-682B17D90636}" presName="sibTransNodeRect" presStyleLbl="align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C78FA0-5EB2-45A3-8967-55CB78EAB945}" type="pres">
      <dgm:prSet presAssocID="{82956DCD-5F8B-4D9C-8156-59E8FB0C8B38}" presName="nodeRect" presStyleLbl="align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8AE1300-9813-44D1-8768-E8B90E464611}" type="presOf" srcId="{679ED7D0-98F2-409D-A907-DD17145D4E5E}" destId="{F44D6D16-17FE-499E-AF66-CEC3272EE2AC}" srcOrd="0" destOrd="0" presId="urn:microsoft.com/office/officeart/2016/7/layout/LinearBlockProcessNumbered"/>
    <dgm:cxn modelId="{80C007B8-2C8E-4734-983D-734720D0535F}" type="presOf" srcId="{801292EF-A1A8-4FCC-9C86-0927BCA68556}" destId="{803334B5-004F-4F1B-AD61-F1BE00C6D87C}" srcOrd="1" destOrd="0" presId="urn:microsoft.com/office/officeart/2016/7/layout/LinearBlockProcessNumbered"/>
    <dgm:cxn modelId="{7E5B0FCE-0A7B-44A8-A20F-DC7051689FEF}" type="presOf" srcId="{C3E5D2F0-1D81-435F-A5BF-B275F9939A30}" destId="{0CA74B2E-8D79-4DC2-A19A-12815D7C72D1}" srcOrd="0" destOrd="0" presId="urn:microsoft.com/office/officeart/2016/7/layout/LinearBlockProcessNumbered"/>
    <dgm:cxn modelId="{C604E6E4-B5AF-4B8B-BCE0-B81736CA4DE6}" type="presOf" srcId="{B8D9716D-17A9-4836-9482-4E9AC4CF8B1F}" destId="{9ED378E9-EEE3-4C01-9764-1FB5133ECC9B}" srcOrd="0" destOrd="0" presId="urn:microsoft.com/office/officeart/2016/7/layout/LinearBlockProcessNumbered"/>
    <dgm:cxn modelId="{49A323B9-E458-4E79-94D2-67D3306BC12F}" srcId="{C3E5D2F0-1D81-435F-A5BF-B275F9939A30}" destId="{679ED7D0-98F2-409D-A907-DD17145D4E5E}" srcOrd="0" destOrd="0" parTransId="{398E7A87-31E9-45D7-8BE7-395D31A58160}" sibTransId="{0DE7B9B2-E66A-4BCA-97C6-4FB228B48862}"/>
    <dgm:cxn modelId="{2B88FF6C-5C52-4630-A809-96380A855E77}" type="presOf" srcId="{82956DCD-5F8B-4D9C-8156-59E8FB0C8B38}" destId="{2AC78FA0-5EB2-45A3-8967-55CB78EAB945}" srcOrd="1" destOrd="0" presId="urn:microsoft.com/office/officeart/2016/7/layout/LinearBlockProcessNumbered"/>
    <dgm:cxn modelId="{981651BB-E0D2-45CE-978C-9D58AE4123B6}" type="presOf" srcId="{801292EF-A1A8-4FCC-9C86-0927BCA68556}" destId="{9C6BFBC6-CA4C-4526-BC1C-5B3984A7DA19}" srcOrd="0" destOrd="0" presId="urn:microsoft.com/office/officeart/2016/7/layout/LinearBlockProcessNumbered"/>
    <dgm:cxn modelId="{D592E8E2-FCFA-4FCE-901A-AA1CABFA2298}" srcId="{C3E5D2F0-1D81-435F-A5BF-B275F9939A30}" destId="{82956DCD-5F8B-4D9C-8156-59E8FB0C8B38}" srcOrd="3" destOrd="0" parTransId="{8CB108D6-AC87-453A-BEEE-F0BAEE359669}" sibTransId="{1191486E-C4A6-4A8D-953E-682B17D90636}"/>
    <dgm:cxn modelId="{E214F354-6BAA-4B28-8230-44E41E2FF9EF}" type="presOf" srcId="{679ED7D0-98F2-409D-A907-DD17145D4E5E}" destId="{E701AF6F-1DE2-40A7-A471-B8787CAB884D}" srcOrd="1" destOrd="0" presId="urn:microsoft.com/office/officeart/2016/7/layout/LinearBlockProcessNumbered"/>
    <dgm:cxn modelId="{F9513E88-ACEE-4CDE-BBD9-7D7E68C199BF}" type="presOf" srcId="{0DE7B9B2-E66A-4BCA-97C6-4FB228B48862}" destId="{972E07EA-64A5-4CBA-A0ED-7F8E1C4BE44D}" srcOrd="0" destOrd="0" presId="urn:microsoft.com/office/officeart/2016/7/layout/LinearBlockProcessNumbered"/>
    <dgm:cxn modelId="{FA180180-B841-476D-8DF4-E1D826380743}" type="presOf" srcId="{1191486E-C4A6-4A8D-953E-682B17D90636}" destId="{3B3B0803-14FA-4D3B-BA7B-41AB08B00FFC}" srcOrd="0" destOrd="0" presId="urn:microsoft.com/office/officeart/2016/7/layout/LinearBlockProcessNumbered"/>
    <dgm:cxn modelId="{CDDC14E2-FE05-4D2F-AB0F-F51368AA2197}" type="presOf" srcId="{F707493C-E8A4-451D-8D65-851CDFA1C5AD}" destId="{B774B198-228B-451A-A493-D41DC6F3EB4F}" srcOrd="0" destOrd="0" presId="urn:microsoft.com/office/officeart/2016/7/layout/LinearBlockProcessNumbered"/>
    <dgm:cxn modelId="{52AC7ECF-E3A3-4237-ADAB-8F003A404ACB}" srcId="{C3E5D2F0-1D81-435F-A5BF-B275F9939A30}" destId="{801292EF-A1A8-4FCC-9C86-0927BCA68556}" srcOrd="1" destOrd="0" parTransId="{7E7A63D9-0548-4EDD-993A-816A18F41C9F}" sibTransId="{E0D5CB7A-56BE-4F84-924B-FC7DAE6C3F1C}"/>
    <dgm:cxn modelId="{AEA356D5-FEB1-405D-8C01-FFEF41430BC5}" srcId="{C3E5D2F0-1D81-435F-A5BF-B275F9939A30}" destId="{B8D9716D-17A9-4836-9482-4E9AC4CF8B1F}" srcOrd="2" destOrd="0" parTransId="{4F2084EC-BA42-4C28-AC3E-371D547982F1}" sibTransId="{F707493C-E8A4-451D-8D65-851CDFA1C5AD}"/>
    <dgm:cxn modelId="{437D1ED7-AC7C-4781-8E24-02DC614FAE03}" type="presOf" srcId="{82956DCD-5F8B-4D9C-8156-59E8FB0C8B38}" destId="{D6C7A449-E97A-414F-B4C3-6697548A2FE5}" srcOrd="0" destOrd="0" presId="urn:microsoft.com/office/officeart/2016/7/layout/LinearBlockProcessNumbered"/>
    <dgm:cxn modelId="{05D21763-1990-4BBA-BC73-720091A9C882}" type="presOf" srcId="{B8D9716D-17A9-4836-9482-4E9AC4CF8B1F}" destId="{82426DC0-09E9-4B67-B06E-2294FB73A19E}" srcOrd="1" destOrd="0" presId="urn:microsoft.com/office/officeart/2016/7/layout/LinearBlockProcessNumbered"/>
    <dgm:cxn modelId="{8321F8F4-C15A-4361-949B-0CFA30A5D637}" type="presOf" srcId="{E0D5CB7A-56BE-4F84-924B-FC7DAE6C3F1C}" destId="{D022FEF7-5F79-4D4B-A797-A50F28548788}" srcOrd="0" destOrd="0" presId="urn:microsoft.com/office/officeart/2016/7/layout/LinearBlockProcessNumbered"/>
    <dgm:cxn modelId="{53008BFE-8C89-4C16-9F7F-86DBADD9B4BC}" type="presParOf" srcId="{0CA74B2E-8D79-4DC2-A19A-12815D7C72D1}" destId="{FE311069-F0C6-4BA1-B20C-90CB36A8DADE}" srcOrd="0" destOrd="0" presId="urn:microsoft.com/office/officeart/2016/7/layout/LinearBlockProcessNumbered"/>
    <dgm:cxn modelId="{0D8C2F1E-573F-4EBE-892B-B2CF521802EA}" type="presParOf" srcId="{FE311069-F0C6-4BA1-B20C-90CB36A8DADE}" destId="{F44D6D16-17FE-499E-AF66-CEC3272EE2AC}" srcOrd="0" destOrd="0" presId="urn:microsoft.com/office/officeart/2016/7/layout/LinearBlockProcessNumbered"/>
    <dgm:cxn modelId="{9722FDDF-2236-4AD5-B1A3-AC490832359F}" type="presParOf" srcId="{FE311069-F0C6-4BA1-B20C-90CB36A8DADE}" destId="{972E07EA-64A5-4CBA-A0ED-7F8E1C4BE44D}" srcOrd="1" destOrd="0" presId="urn:microsoft.com/office/officeart/2016/7/layout/LinearBlockProcessNumbered"/>
    <dgm:cxn modelId="{47019B67-8DD3-4703-B818-DFAA23E6AE58}" type="presParOf" srcId="{FE311069-F0C6-4BA1-B20C-90CB36A8DADE}" destId="{E701AF6F-1DE2-40A7-A471-B8787CAB884D}" srcOrd="2" destOrd="0" presId="urn:microsoft.com/office/officeart/2016/7/layout/LinearBlockProcessNumbered"/>
    <dgm:cxn modelId="{A9F1AC2D-F539-460A-AF97-6CE6FD90736A}" type="presParOf" srcId="{0CA74B2E-8D79-4DC2-A19A-12815D7C72D1}" destId="{5454FD20-6B6A-479F-92CC-5249ADBC79D0}" srcOrd="1" destOrd="0" presId="urn:microsoft.com/office/officeart/2016/7/layout/LinearBlockProcessNumbered"/>
    <dgm:cxn modelId="{C72CA507-CE77-44BF-850A-4E56E8708C52}" type="presParOf" srcId="{0CA74B2E-8D79-4DC2-A19A-12815D7C72D1}" destId="{185D649E-D10A-4173-85CA-3CD3B827126C}" srcOrd="2" destOrd="0" presId="urn:microsoft.com/office/officeart/2016/7/layout/LinearBlockProcessNumbered"/>
    <dgm:cxn modelId="{D95400EB-22A2-421F-AA9B-A76C57E11669}" type="presParOf" srcId="{185D649E-D10A-4173-85CA-3CD3B827126C}" destId="{9C6BFBC6-CA4C-4526-BC1C-5B3984A7DA19}" srcOrd="0" destOrd="0" presId="urn:microsoft.com/office/officeart/2016/7/layout/LinearBlockProcessNumbered"/>
    <dgm:cxn modelId="{63F977CD-8628-4A47-B78E-F4E688C07E34}" type="presParOf" srcId="{185D649E-D10A-4173-85CA-3CD3B827126C}" destId="{D022FEF7-5F79-4D4B-A797-A50F28548788}" srcOrd="1" destOrd="0" presId="urn:microsoft.com/office/officeart/2016/7/layout/LinearBlockProcessNumbered"/>
    <dgm:cxn modelId="{303E9770-AF27-46F2-9759-03E62F40C850}" type="presParOf" srcId="{185D649E-D10A-4173-85CA-3CD3B827126C}" destId="{803334B5-004F-4F1B-AD61-F1BE00C6D87C}" srcOrd="2" destOrd="0" presId="urn:microsoft.com/office/officeart/2016/7/layout/LinearBlockProcessNumbered"/>
    <dgm:cxn modelId="{35ACB9D2-5762-4C98-A991-10C6865B8EA8}" type="presParOf" srcId="{0CA74B2E-8D79-4DC2-A19A-12815D7C72D1}" destId="{315E9392-8439-4EDB-994C-F1322D87281D}" srcOrd="3" destOrd="0" presId="urn:microsoft.com/office/officeart/2016/7/layout/LinearBlockProcessNumbered"/>
    <dgm:cxn modelId="{66AE877A-A797-43E4-A3C2-4879E856926A}" type="presParOf" srcId="{0CA74B2E-8D79-4DC2-A19A-12815D7C72D1}" destId="{994CBEFE-8A15-4B8A-9FFC-9743C3B28DF1}" srcOrd="4" destOrd="0" presId="urn:microsoft.com/office/officeart/2016/7/layout/LinearBlockProcessNumbered"/>
    <dgm:cxn modelId="{B168CAAA-F509-4BBE-BF61-BBD68D3B346D}" type="presParOf" srcId="{994CBEFE-8A15-4B8A-9FFC-9743C3B28DF1}" destId="{9ED378E9-EEE3-4C01-9764-1FB5133ECC9B}" srcOrd="0" destOrd="0" presId="urn:microsoft.com/office/officeart/2016/7/layout/LinearBlockProcessNumbered"/>
    <dgm:cxn modelId="{4BEF7BBE-07D8-4B46-A3A2-3FE79CFD8D1D}" type="presParOf" srcId="{994CBEFE-8A15-4B8A-9FFC-9743C3B28DF1}" destId="{B774B198-228B-451A-A493-D41DC6F3EB4F}" srcOrd="1" destOrd="0" presId="urn:microsoft.com/office/officeart/2016/7/layout/LinearBlockProcessNumbered"/>
    <dgm:cxn modelId="{010E5016-15D5-4C70-ADAA-174010E7EC12}" type="presParOf" srcId="{994CBEFE-8A15-4B8A-9FFC-9743C3B28DF1}" destId="{82426DC0-09E9-4B67-B06E-2294FB73A19E}" srcOrd="2" destOrd="0" presId="urn:microsoft.com/office/officeart/2016/7/layout/LinearBlockProcessNumbered"/>
    <dgm:cxn modelId="{BCCD4F5E-043A-47A0-AAB8-6D2AA60A4553}" type="presParOf" srcId="{0CA74B2E-8D79-4DC2-A19A-12815D7C72D1}" destId="{90A04049-5EBC-4F35-84E5-BCBDF0951FE1}" srcOrd="5" destOrd="0" presId="urn:microsoft.com/office/officeart/2016/7/layout/LinearBlockProcessNumbered"/>
    <dgm:cxn modelId="{BF9B39D7-F350-4866-8B1F-47415BA8E892}" type="presParOf" srcId="{0CA74B2E-8D79-4DC2-A19A-12815D7C72D1}" destId="{C5F5AAF1-EBCE-462B-B6A9-68349DB9B47A}" srcOrd="6" destOrd="0" presId="urn:microsoft.com/office/officeart/2016/7/layout/LinearBlockProcessNumbered"/>
    <dgm:cxn modelId="{C72AD7B9-BDE5-490B-980E-822313C17F94}" type="presParOf" srcId="{C5F5AAF1-EBCE-462B-B6A9-68349DB9B47A}" destId="{D6C7A449-E97A-414F-B4C3-6697548A2FE5}" srcOrd="0" destOrd="0" presId="urn:microsoft.com/office/officeart/2016/7/layout/LinearBlockProcessNumbered"/>
    <dgm:cxn modelId="{64B5DAFC-1141-4FEF-B49C-96324E75F993}" type="presParOf" srcId="{C5F5AAF1-EBCE-462B-B6A9-68349DB9B47A}" destId="{3B3B0803-14FA-4D3B-BA7B-41AB08B00FFC}" srcOrd="1" destOrd="0" presId="urn:microsoft.com/office/officeart/2016/7/layout/LinearBlockProcessNumbered"/>
    <dgm:cxn modelId="{DFA91D8B-5828-4815-9045-C791BCCB4220}" type="presParOf" srcId="{C5F5AAF1-EBCE-462B-B6A9-68349DB9B47A}" destId="{2AC78FA0-5EB2-45A3-8967-55CB78EAB94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778730-B77F-47CA-83A2-C23EE69A3413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5754CD-5595-416B-BB2A-C67DB6DEFC0A}">
      <dgm:prSet/>
      <dgm:spPr/>
      <dgm:t>
        <a:bodyPr/>
        <a:lstStyle/>
        <a:p>
          <a:r>
            <a:rPr lang="hr-HR"/>
            <a:t>1. zdravstvene teškoće</a:t>
          </a:r>
          <a:endParaRPr lang="en-US"/>
        </a:p>
      </dgm:t>
    </dgm:pt>
    <dgm:pt modelId="{BEA12794-3C78-4881-BF02-D37FFAB3AE93}" type="parTrans" cxnId="{201AB7FF-A17C-404D-B07B-6106A5E7E8AA}">
      <dgm:prSet/>
      <dgm:spPr/>
      <dgm:t>
        <a:bodyPr/>
        <a:lstStyle/>
        <a:p>
          <a:endParaRPr lang="en-US"/>
        </a:p>
      </dgm:t>
    </dgm:pt>
    <dgm:pt modelId="{B992358D-D6AB-4CA1-B2F8-0131CAEFE0B3}" type="sibTrans" cxnId="{201AB7FF-A17C-404D-B07B-6106A5E7E8AA}">
      <dgm:prSet/>
      <dgm:spPr/>
      <dgm:t>
        <a:bodyPr/>
        <a:lstStyle/>
        <a:p>
          <a:endParaRPr lang="en-US"/>
        </a:p>
      </dgm:t>
    </dgm:pt>
    <dgm:pt modelId="{83F3E019-7626-40B7-AEB6-8BD0EBA773C0}">
      <dgm:prSet/>
      <dgm:spPr/>
      <dgm:t>
        <a:bodyPr/>
        <a:lstStyle/>
        <a:p>
          <a:r>
            <a:rPr lang="hr-HR"/>
            <a:t>2. otežani uvjeti obrazovanja uzrokovani nepovoljnim ekonomskim, socijalnim te odgojnim čimbenicima</a:t>
          </a:r>
          <a:endParaRPr lang="en-US"/>
        </a:p>
      </dgm:t>
    </dgm:pt>
    <dgm:pt modelId="{B53540B0-BD6B-41AF-AE50-D2524AA6BAA1}" type="parTrans" cxnId="{8BE61571-116D-4515-89DD-0E2593CBA4D9}">
      <dgm:prSet/>
      <dgm:spPr/>
      <dgm:t>
        <a:bodyPr/>
        <a:lstStyle/>
        <a:p>
          <a:endParaRPr lang="en-US"/>
        </a:p>
      </dgm:t>
    </dgm:pt>
    <dgm:pt modelId="{A0F3646D-B762-4685-96D3-2D0D978B85DE}" type="sibTrans" cxnId="{8BE61571-116D-4515-89DD-0E2593CBA4D9}">
      <dgm:prSet/>
      <dgm:spPr/>
      <dgm:t>
        <a:bodyPr/>
        <a:lstStyle/>
        <a:p>
          <a:endParaRPr lang="en-US"/>
        </a:p>
      </dgm:t>
    </dgm:pt>
    <dgm:pt modelId="{7848E534-9E91-4C87-941E-8DE811273A1F}">
      <dgm:prSet/>
      <dgm:spPr/>
      <dgm:t>
        <a:bodyPr/>
        <a:lstStyle/>
        <a:p>
          <a:r>
            <a:rPr lang="hr-HR"/>
            <a:t>3. teškoće u razvoju</a:t>
          </a:r>
          <a:endParaRPr lang="en-US"/>
        </a:p>
      </dgm:t>
    </dgm:pt>
    <dgm:pt modelId="{FEF5E41B-87F6-4A7B-957D-EFF59BC0163B}" type="parTrans" cxnId="{021B3AC3-4C92-4011-A420-5ECFC8709CE1}">
      <dgm:prSet/>
      <dgm:spPr/>
      <dgm:t>
        <a:bodyPr/>
        <a:lstStyle/>
        <a:p>
          <a:endParaRPr lang="en-US"/>
        </a:p>
      </dgm:t>
    </dgm:pt>
    <dgm:pt modelId="{E79CD323-0C17-4054-BB77-DE54BF1860CD}" type="sibTrans" cxnId="{021B3AC3-4C92-4011-A420-5ECFC8709CE1}">
      <dgm:prSet/>
      <dgm:spPr/>
      <dgm:t>
        <a:bodyPr/>
        <a:lstStyle/>
        <a:p>
          <a:endParaRPr lang="en-US"/>
        </a:p>
      </dgm:t>
    </dgm:pt>
    <dgm:pt modelId="{452578A2-D1F3-418C-9D36-E2D829EFBC02}" type="pres">
      <dgm:prSet presAssocID="{A8778730-B77F-47CA-83A2-C23EE69A34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130BB712-7EBA-4D03-B6B6-2B5A9ECC5219}" type="pres">
      <dgm:prSet presAssocID="{7A5754CD-5595-416B-BB2A-C67DB6DEFC0A}" presName="hierRoot1" presStyleCnt="0">
        <dgm:presLayoutVars>
          <dgm:hierBranch val="init"/>
        </dgm:presLayoutVars>
      </dgm:prSet>
      <dgm:spPr/>
    </dgm:pt>
    <dgm:pt modelId="{F11CF84D-04A6-433D-8A35-2B72D75A1B9D}" type="pres">
      <dgm:prSet presAssocID="{7A5754CD-5595-416B-BB2A-C67DB6DEFC0A}" presName="rootComposite1" presStyleCnt="0"/>
      <dgm:spPr/>
    </dgm:pt>
    <dgm:pt modelId="{34DCD0BE-C220-4137-9CE5-0B04C68E52BD}" type="pres">
      <dgm:prSet presAssocID="{7A5754CD-5595-416B-BB2A-C67DB6DEFC0A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38BE304-6C30-48A8-A67B-C4BD7CDBD299}" type="pres">
      <dgm:prSet presAssocID="{7A5754CD-5595-416B-BB2A-C67DB6DEFC0A}" presName="rootConnector1" presStyleLbl="node1" presStyleIdx="0" presStyleCnt="0"/>
      <dgm:spPr/>
      <dgm:t>
        <a:bodyPr/>
        <a:lstStyle/>
        <a:p>
          <a:endParaRPr lang="hr-HR"/>
        </a:p>
      </dgm:t>
    </dgm:pt>
    <dgm:pt modelId="{BFA6B038-4A6B-420A-930B-7F677050D42D}" type="pres">
      <dgm:prSet presAssocID="{7A5754CD-5595-416B-BB2A-C67DB6DEFC0A}" presName="hierChild2" presStyleCnt="0"/>
      <dgm:spPr/>
    </dgm:pt>
    <dgm:pt modelId="{E4CCADAA-B636-4C2B-9E76-241659222D48}" type="pres">
      <dgm:prSet presAssocID="{7A5754CD-5595-416B-BB2A-C67DB6DEFC0A}" presName="hierChild3" presStyleCnt="0"/>
      <dgm:spPr/>
    </dgm:pt>
    <dgm:pt modelId="{EE19EF07-CCBC-47DB-BA6C-C63F75BACE5D}" type="pres">
      <dgm:prSet presAssocID="{83F3E019-7626-40B7-AEB6-8BD0EBA773C0}" presName="hierRoot1" presStyleCnt="0">
        <dgm:presLayoutVars>
          <dgm:hierBranch val="init"/>
        </dgm:presLayoutVars>
      </dgm:prSet>
      <dgm:spPr/>
    </dgm:pt>
    <dgm:pt modelId="{F48E0ACD-FBC7-46C2-89A4-E694BEA02636}" type="pres">
      <dgm:prSet presAssocID="{83F3E019-7626-40B7-AEB6-8BD0EBA773C0}" presName="rootComposite1" presStyleCnt="0"/>
      <dgm:spPr/>
    </dgm:pt>
    <dgm:pt modelId="{A1F149A7-5466-4568-A78D-1FDBB9B47283}" type="pres">
      <dgm:prSet presAssocID="{83F3E019-7626-40B7-AEB6-8BD0EBA773C0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57081E6-110E-4C5D-8410-6ECCB54C8B21}" type="pres">
      <dgm:prSet presAssocID="{83F3E019-7626-40B7-AEB6-8BD0EBA773C0}" presName="rootConnector1" presStyleLbl="node1" presStyleIdx="0" presStyleCnt="0"/>
      <dgm:spPr/>
      <dgm:t>
        <a:bodyPr/>
        <a:lstStyle/>
        <a:p>
          <a:endParaRPr lang="hr-HR"/>
        </a:p>
      </dgm:t>
    </dgm:pt>
    <dgm:pt modelId="{95A8A95F-DDBA-477A-9D35-397D3934B04D}" type="pres">
      <dgm:prSet presAssocID="{83F3E019-7626-40B7-AEB6-8BD0EBA773C0}" presName="hierChild2" presStyleCnt="0"/>
      <dgm:spPr/>
    </dgm:pt>
    <dgm:pt modelId="{0478B58C-2BAC-4E24-84AF-5D321E769F44}" type="pres">
      <dgm:prSet presAssocID="{83F3E019-7626-40B7-AEB6-8BD0EBA773C0}" presName="hierChild3" presStyleCnt="0"/>
      <dgm:spPr/>
    </dgm:pt>
    <dgm:pt modelId="{5007C614-F405-48A5-AF27-A72285F897CB}" type="pres">
      <dgm:prSet presAssocID="{7848E534-9E91-4C87-941E-8DE811273A1F}" presName="hierRoot1" presStyleCnt="0">
        <dgm:presLayoutVars>
          <dgm:hierBranch val="init"/>
        </dgm:presLayoutVars>
      </dgm:prSet>
      <dgm:spPr/>
    </dgm:pt>
    <dgm:pt modelId="{029063F4-41EF-4F55-A3F0-FE68E227F4FC}" type="pres">
      <dgm:prSet presAssocID="{7848E534-9E91-4C87-941E-8DE811273A1F}" presName="rootComposite1" presStyleCnt="0"/>
      <dgm:spPr/>
    </dgm:pt>
    <dgm:pt modelId="{23755E36-F1F0-481C-BB95-A7B023ECAE75}" type="pres">
      <dgm:prSet presAssocID="{7848E534-9E91-4C87-941E-8DE811273A1F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9FEDE4E-A4B1-485A-85CC-9D32942C297C}" type="pres">
      <dgm:prSet presAssocID="{7848E534-9E91-4C87-941E-8DE811273A1F}" presName="rootConnector1" presStyleLbl="node1" presStyleIdx="0" presStyleCnt="0"/>
      <dgm:spPr/>
      <dgm:t>
        <a:bodyPr/>
        <a:lstStyle/>
        <a:p>
          <a:endParaRPr lang="hr-HR"/>
        </a:p>
      </dgm:t>
    </dgm:pt>
    <dgm:pt modelId="{D06ABAA8-4776-4642-953F-9110A60E9F27}" type="pres">
      <dgm:prSet presAssocID="{7848E534-9E91-4C87-941E-8DE811273A1F}" presName="hierChild2" presStyleCnt="0"/>
      <dgm:spPr/>
    </dgm:pt>
    <dgm:pt modelId="{0A537837-0910-4D9F-80ED-7C1C160C4AF6}" type="pres">
      <dgm:prSet presAssocID="{7848E534-9E91-4C87-941E-8DE811273A1F}" presName="hierChild3" presStyleCnt="0"/>
      <dgm:spPr/>
    </dgm:pt>
  </dgm:ptLst>
  <dgm:cxnLst>
    <dgm:cxn modelId="{8BE61571-116D-4515-89DD-0E2593CBA4D9}" srcId="{A8778730-B77F-47CA-83A2-C23EE69A3413}" destId="{83F3E019-7626-40B7-AEB6-8BD0EBA773C0}" srcOrd="1" destOrd="0" parTransId="{B53540B0-BD6B-41AF-AE50-D2524AA6BAA1}" sibTransId="{A0F3646D-B762-4685-96D3-2D0D978B85DE}"/>
    <dgm:cxn modelId="{201AB7FF-A17C-404D-B07B-6106A5E7E8AA}" srcId="{A8778730-B77F-47CA-83A2-C23EE69A3413}" destId="{7A5754CD-5595-416B-BB2A-C67DB6DEFC0A}" srcOrd="0" destOrd="0" parTransId="{BEA12794-3C78-4881-BF02-D37FFAB3AE93}" sibTransId="{B992358D-D6AB-4CA1-B2F8-0131CAEFE0B3}"/>
    <dgm:cxn modelId="{3C36F7A8-443A-422F-AB62-9E5A67F86218}" type="presOf" srcId="{7848E534-9E91-4C87-941E-8DE811273A1F}" destId="{23755E36-F1F0-481C-BB95-A7B023ECAE75}" srcOrd="0" destOrd="0" presId="urn:microsoft.com/office/officeart/2005/8/layout/orgChart1"/>
    <dgm:cxn modelId="{5CE00518-9A22-4355-93AD-60895F7B6C92}" type="presOf" srcId="{7A5754CD-5595-416B-BB2A-C67DB6DEFC0A}" destId="{34DCD0BE-C220-4137-9CE5-0B04C68E52BD}" srcOrd="0" destOrd="0" presId="urn:microsoft.com/office/officeart/2005/8/layout/orgChart1"/>
    <dgm:cxn modelId="{77CFF8DA-B14A-41CE-B391-2C578F4B802D}" type="presOf" srcId="{7848E534-9E91-4C87-941E-8DE811273A1F}" destId="{29FEDE4E-A4B1-485A-85CC-9D32942C297C}" srcOrd="1" destOrd="0" presId="urn:microsoft.com/office/officeart/2005/8/layout/orgChart1"/>
    <dgm:cxn modelId="{4A815914-2D62-430A-87C9-E848FF0E055E}" type="presOf" srcId="{83F3E019-7626-40B7-AEB6-8BD0EBA773C0}" destId="{C57081E6-110E-4C5D-8410-6ECCB54C8B21}" srcOrd="1" destOrd="0" presId="urn:microsoft.com/office/officeart/2005/8/layout/orgChart1"/>
    <dgm:cxn modelId="{021B3AC3-4C92-4011-A420-5ECFC8709CE1}" srcId="{A8778730-B77F-47CA-83A2-C23EE69A3413}" destId="{7848E534-9E91-4C87-941E-8DE811273A1F}" srcOrd="2" destOrd="0" parTransId="{FEF5E41B-87F6-4A7B-957D-EFF59BC0163B}" sibTransId="{E79CD323-0C17-4054-BB77-DE54BF1860CD}"/>
    <dgm:cxn modelId="{7DF50ED3-866C-4CD4-A088-4C052E0EB50C}" type="presOf" srcId="{A8778730-B77F-47CA-83A2-C23EE69A3413}" destId="{452578A2-D1F3-418C-9D36-E2D829EFBC02}" srcOrd="0" destOrd="0" presId="urn:microsoft.com/office/officeart/2005/8/layout/orgChart1"/>
    <dgm:cxn modelId="{FE985D34-AF97-45F0-B5C5-7BBF0F914ECA}" type="presOf" srcId="{7A5754CD-5595-416B-BB2A-C67DB6DEFC0A}" destId="{638BE304-6C30-48A8-A67B-C4BD7CDBD299}" srcOrd="1" destOrd="0" presId="urn:microsoft.com/office/officeart/2005/8/layout/orgChart1"/>
    <dgm:cxn modelId="{347C37CE-7FBE-483B-82B5-8218DE190775}" type="presOf" srcId="{83F3E019-7626-40B7-AEB6-8BD0EBA773C0}" destId="{A1F149A7-5466-4568-A78D-1FDBB9B47283}" srcOrd="0" destOrd="0" presId="urn:microsoft.com/office/officeart/2005/8/layout/orgChart1"/>
    <dgm:cxn modelId="{2FD50C47-936E-47C4-BDC6-E80BA0AAF9BC}" type="presParOf" srcId="{452578A2-D1F3-418C-9D36-E2D829EFBC02}" destId="{130BB712-7EBA-4D03-B6B6-2B5A9ECC5219}" srcOrd="0" destOrd="0" presId="urn:microsoft.com/office/officeart/2005/8/layout/orgChart1"/>
    <dgm:cxn modelId="{AF47E850-9A49-4A18-8EA4-3A6810C56059}" type="presParOf" srcId="{130BB712-7EBA-4D03-B6B6-2B5A9ECC5219}" destId="{F11CF84D-04A6-433D-8A35-2B72D75A1B9D}" srcOrd="0" destOrd="0" presId="urn:microsoft.com/office/officeart/2005/8/layout/orgChart1"/>
    <dgm:cxn modelId="{28C0EDA0-5DD8-4A39-B02F-152A2A1AE463}" type="presParOf" srcId="{F11CF84D-04A6-433D-8A35-2B72D75A1B9D}" destId="{34DCD0BE-C220-4137-9CE5-0B04C68E52BD}" srcOrd="0" destOrd="0" presId="urn:microsoft.com/office/officeart/2005/8/layout/orgChart1"/>
    <dgm:cxn modelId="{C9B2D8C2-2FCC-469D-A25B-D5EA1045E7C1}" type="presParOf" srcId="{F11CF84D-04A6-433D-8A35-2B72D75A1B9D}" destId="{638BE304-6C30-48A8-A67B-C4BD7CDBD299}" srcOrd="1" destOrd="0" presId="urn:microsoft.com/office/officeart/2005/8/layout/orgChart1"/>
    <dgm:cxn modelId="{271D99A3-5042-46CB-BEA2-CFCDEBE195A0}" type="presParOf" srcId="{130BB712-7EBA-4D03-B6B6-2B5A9ECC5219}" destId="{BFA6B038-4A6B-420A-930B-7F677050D42D}" srcOrd="1" destOrd="0" presId="urn:microsoft.com/office/officeart/2005/8/layout/orgChart1"/>
    <dgm:cxn modelId="{C13A070A-B808-45B1-BF89-F921FD9A8DCD}" type="presParOf" srcId="{130BB712-7EBA-4D03-B6B6-2B5A9ECC5219}" destId="{E4CCADAA-B636-4C2B-9E76-241659222D48}" srcOrd="2" destOrd="0" presId="urn:microsoft.com/office/officeart/2005/8/layout/orgChart1"/>
    <dgm:cxn modelId="{3DB7D3A1-C9A1-4C69-A457-64462727443A}" type="presParOf" srcId="{452578A2-D1F3-418C-9D36-E2D829EFBC02}" destId="{EE19EF07-CCBC-47DB-BA6C-C63F75BACE5D}" srcOrd="1" destOrd="0" presId="urn:microsoft.com/office/officeart/2005/8/layout/orgChart1"/>
    <dgm:cxn modelId="{2BA08B42-4775-4698-87D6-0F59198A8319}" type="presParOf" srcId="{EE19EF07-CCBC-47DB-BA6C-C63F75BACE5D}" destId="{F48E0ACD-FBC7-46C2-89A4-E694BEA02636}" srcOrd="0" destOrd="0" presId="urn:microsoft.com/office/officeart/2005/8/layout/orgChart1"/>
    <dgm:cxn modelId="{B564F671-1027-46A5-8515-074973699773}" type="presParOf" srcId="{F48E0ACD-FBC7-46C2-89A4-E694BEA02636}" destId="{A1F149A7-5466-4568-A78D-1FDBB9B47283}" srcOrd="0" destOrd="0" presId="urn:microsoft.com/office/officeart/2005/8/layout/orgChart1"/>
    <dgm:cxn modelId="{515EC4BD-AD1B-4B76-A056-0484F37FDB24}" type="presParOf" srcId="{F48E0ACD-FBC7-46C2-89A4-E694BEA02636}" destId="{C57081E6-110E-4C5D-8410-6ECCB54C8B21}" srcOrd="1" destOrd="0" presId="urn:microsoft.com/office/officeart/2005/8/layout/orgChart1"/>
    <dgm:cxn modelId="{AA8F270E-3312-4604-B5FF-A9D7BE305120}" type="presParOf" srcId="{EE19EF07-CCBC-47DB-BA6C-C63F75BACE5D}" destId="{95A8A95F-DDBA-477A-9D35-397D3934B04D}" srcOrd="1" destOrd="0" presId="urn:microsoft.com/office/officeart/2005/8/layout/orgChart1"/>
    <dgm:cxn modelId="{B43B370A-5DF5-4D10-BD07-02A9E3216ED5}" type="presParOf" srcId="{EE19EF07-CCBC-47DB-BA6C-C63F75BACE5D}" destId="{0478B58C-2BAC-4E24-84AF-5D321E769F44}" srcOrd="2" destOrd="0" presId="urn:microsoft.com/office/officeart/2005/8/layout/orgChart1"/>
    <dgm:cxn modelId="{091E0595-2233-4C57-9FA2-176567EE2610}" type="presParOf" srcId="{452578A2-D1F3-418C-9D36-E2D829EFBC02}" destId="{5007C614-F405-48A5-AF27-A72285F897CB}" srcOrd="2" destOrd="0" presId="urn:microsoft.com/office/officeart/2005/8/layout/orgChart1"/>
    <dgm:cxn modelId="{3669E56C-ACB8-4664-BCCA-1BA479268DDB}" type="presParOf" srcId="{5007C614-F405-48A5-AF27-A72285F897CB}" destId="{029063F4-41EF-4F55-A3F0-FE68E227F4FC}" srcOrd="0" destOrd="0" presId="urn:microsoft.com/office/officeart/2005/8/layout/orgChart1"/>
    <dgm:cxn modelId="{A04AB271-DB99-4C51-BD38-A305FEFAB6A9}" type="presParOf" srcId="{029063F4-41EF-4F55-A3F0-FE68E227F4FC}" destId="{23755E36-F1F0-481C-BB95-A7B023ECAE75}" srcOrd="0" destOrd="0" presId="urn:microsoft.com/office/officeart/2005/8/layout/orgChart1"/>
    <dgm:cxn modelId="{909F41A7-EF3D-46EF-BB1E-BA3A6C21FF9C}" type="presParOf" srcId="{029063F4-41EF-4F55-A3F0-FE68E227F4FC}" destId="{29FEDE4E-A4B1-485A-85CC-9D32942C297C}" srcOrd="1" destOrd="0" presId="urn:microsoft.com/office/officeart/2005/8/layout/orgChart1"/>
    <dgm:cxn modelId="{BF8FD06A-B781-4DBE-B83B-BAF5E1B5A08F}" type="presParOf" srcId="{5007C614-F405-48A5-AF27-A72285F897CB}" destId="{D06ABAA8-4776-4642-953F-9110A60E9F27}" srcOrd="1" destOrd="0" presId="urn:microsoft.com/office/officeart/2005/8/layout/orgChart1"/>
    <dgm:cxn modelId="{1FE1FF82-7D5D-49D4-98D6-9BB1CF9B9D8A}" type="presParOf" srcId="{5007C614-F405-48A5-AF27-A72285F897CB}" destId="{0A537837-0910-4D9F-80ED-7C1C160C4A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BDF38-CC14-4266-B010-43C825C515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4EDE89B-AE08-40DA-8804-A195E4E8882E}">
      <dgm:prSet/>
      <dgm:spPr/>
      <dgm:t>
        <a:bodyPr/>
        <a:lstStyle/>
        <a:p>
          <a:r>
            <a:rPr lang="hr-HR"/>
            <a:t>Pri upisu u srednju školu </a:t>
          </a:r>
          <a:r>
            <a:rPr lang="hr-HR">
              <a:latin typeface="Calibri Light" panose="020F0302020204030204"/>
            </a:rPr>
            <a:t>za</a:t>
          </a:r>
          <a:r>
            <a:rPr lang="hr-HR"/>
            <a:t> određeni obrazovni program potrebno je dobiti potvrdu liječnika školske medicine ili medicine rada o zdravstvenoj sposobnosti</a:t>
          </a:r>
          <a:endParaRPr lang="en-US" dirty="0"/>
        </a:p>
      </dgm:t>
    </dgm:pt>
    <dgm:pt modelId="{8B293061-3E7F-4134-9EC5-3A105980F9F3}" type="parTrans" cxnId="{3554F0D0-C222-426D-B047-D3235E68A5F2}">
      <dgm:prSet/>
      <dgm:spPr/>
      <dgm:t>
        <a:bodyPr/>
        <a:lstStyle/>
        <a:p>
          <a:endParaRPr lang="en-US"/>
        </a:p>
      </dgm:t>
    </dgm:pt>
    <dgm:pt modelId="{0E679AE5-DD8D-4834-BC13-84734E159505}" type="sibTrans" cxnId="{3554F0D0-C222-426D-B047-D3235E68A5F2}">
      <dgm:prSet/>
      <dgm:spPr/>
      <dgm:t>
        <a:bodyPr/>
        <a:lstStyle/>
        <a:p>
          <a:endParaRPr lang="en-US"/>
        </a:p>
      </dgm:t>
    </dgm:pt>
    <dgm:pt modelId="{FBBE2D15-F854-46F0-B7F7-7181B449755F}">
      <dgm:prSet/>
      <dgm:spPr/>
      <dgm:t>
        <a:bodyPr/>
        <a:lstStyle/>
        <a:p>
          <a:r>
            <a:rPr lang="hr-HR"/>
            <a:t>Potrebne dokumente i popis zdravstvenih kontradikcija možete provjeriti na sljedećoj poveznici: </a:t>
          </a:r>
          <a:r>
            <a:rPr lang="hr-HR">
              <a:hlinkClick xmlns:r="http://schemas.openxmlformats.org/officeDocument/2006/relationships" r:id="rId1"/>
            </a:rPr>
            <a:t>https://www.upisi.hr/docs/Jedinstveni%20popis%20zdravstvenih%20kontraindikacija.pdf</a:t>
          </a:r>
          <a:endParaRPr lang="en-US"/>
        </a:p>
      </dgm:t>
    </dgm:pt>
    <dgm:pt modelId="{C063F346-6AD9-4671-B389-37E0D6A3B801}" type="parTrans" cxnId="{298601D9-AE70-4B3B-AAC1-B6CB6808ED60}">
      <dgm:prSet/>
      <dgm:spPr/>
      <dgm:t>
        <a:bodyPr/>
        <a:lstStyle/>
        <a:p>
          <a:endParaRPr lang="en-US"/>
        </a:p>
      </dgm:t>
    </dgm:pt>
    <dgm:pt modelId="{39A298FD-D522-43C2-9317-DA675596E5B0}" type="sibTrans" cxnId="{298601D9-AE70-4B3B-AAC1-B6CB6808ED60}">
      <dgm:prSet/>
      <dgm:spPr/>
      <dgm:t>
        <a:bodyPr/>
        <a:lstStyle/>
        <a:p>
          <a:endParaRPr lang="en-US"/>
        </a:p>
      </dgm:t>
    </dgm:pt>
    <dgm:pt modelId="{5BB4675E-240E-4E70-9426-FE51247427FB}" type="pres">
      <dgm:prSet presAssocID="{67CBDF38-CC14-4266-B010-43C825C515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E25F61F-F00D-4DC6-B132-A79C559BF6B1}" type="pres">
      <dgm:prSet presAssocID="{24EDE89B-AE08-40DA-8804-A195E4E8882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BFABB8-EFFB-4BFC-81CC-5BC481AE7BBD}" type="pres">
      <dgm:prSet presAssocID="{0E679AE5-DD8D-4834-BC13-84734E159505}" presName="spacer" presStyleCnt="0"/>
      <dgm:spPr/>
    </dgm:pt>
    <dgm:pt modelId="{8A072764-DFFB-459B-9FB4-16E919DD697B}" type="pres">
      <dgm:prSet presAssocID="{FBBE2D15-F854-46F0-B7F7-7181B449755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1D9F6D9-7586-49FD-8823-7C4AF2FD4F78}" type="presOf" srcId="{FBBE2D15-F854-46F0-B7F7-7181B449755F}" destId="{8A072764-DFFB-459B-9FB4-16E919DD697B}" srcOrd="0" destOrd="0" presId="urn:microsoft.com/office/officeart/2005/8/layout/vList2"/>
    <dgm:cxn modelId="{3554F0D0-C222-426D-B047-D3235E68A5F2}" srcId="{67CBDF38-CC14-4266-B010-43C825C5152A}" destId="{24EDE89B-AE08-40DA-8804-A195E4E8882E}" srcOrd="0" destOrd="0" parTransId="{8B293061-3E7F-4134-9EC5-3A105980F9F3}" sibTransId="{0E679AE5-DD8D-4834-BC13-84734E159505}"/>
    <dgm:cxn modelId="{21CA7A26-51D6-4F0A-8C0F-377FE841C963}" type="presOf" srcId="{67CBDF38-CC14-4266-B010-43C825C5152A}" destId="{5BB4675E-240E-4E70-9426-FE51247427FB}" srcOrd="0" destOrd="0" presId="urn:microsoft.com/office/officeart/2005/8/layout/vList2"/>
    <dgm:cxn modelId="{DFB37E8A-A2BF-4F66-9AD9-153733A5E137}" type="presOf" srcId="{24EDE89B-AE08-40DA-8804-A195E4E8882E}" destId="{8E25F61F-F00D-4DC6-B132-A79C559BF6B1}" srcOrd="0" destOrd="0" presId="urn:microsoft.com/office/officeart/2005/8/layout/vList2"/>
    <dgm:cxn modelId="{298601D9-AE70-4B3B-AAC1-B6CB6808ED60}" srcId="{67CBDF38-CC14-4266-B010-43C825C5152A}" destId="{FBBE2D15-F854-46F0-B7F7-7181B449755F}" srcOrd="1" destOrd="0" parTransId="{C063F346-6AD9-4671-B389-37E0D6A3B801}" sibTransId="{39A298FD-D522-43C2-9317-DA675596E5B0}"/>
    <dgm:cxn modelId="{5424E24A-1516-426C-A30E-92AD747649F5}" type="presParOf" srcId="{5BB4675E-240E-4E70-9426-FE51247427FB}" destId="{8E25F61F-F00D-4DC6-B132-A79C559BF6B1}" srcOrd="0" destOrd="0" presId="urn:microsoft.com/office/officeart/2005/8/layout/vList2"/>
    <dgm:cxn modelId="{F06552E5-C75D-4803-971F-A68679E0EFBE}" type="presParOf" srcId="{5BB4675E-240E-4E70-9426-FE51247427FB}" destId="{8CBFABB8-EFFB-4BFC-81CC-5BC481AE7BBD}" srcOrd="1" destOrd="0" presId="urn:microsoft.com/office/officeart/2005/8/layout/vList2"/>
    <dgm:cxn modelId="{A8CB8E5B-469C-456D-8F9D-B8EA13B68326}" type="presParOf" srcId="{5BB4675E-240E-4E70-9426-FE51247427FB}" destId="{8A072764-DFFB-459B-9FB4-16E919DD697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C53B44-4DF9-482C-B807-C840E4F145EE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1CC1419-FC17-4125-A813-31BA927BDC04}">
      <dgm:prSet/>
      <dgm:spPr/>
      <dgm:t>
        <a:bodyPr/>
        <a:lstStyle/>
        <a:p>
          <a:r>
            <a:rPr lang="hr-HR">
              <a:latin typeface="Calibri Light" panose="020F0302020204030204"/>
            </a:rPr>
            <a:t>TROGODIŠNJI</a:t>
          </a:r>
          <a:r>
            <a:rPr lang="hr-HR"/>
            <a:t> PROGRAMI:</a:t>
          </a:r>
          <a:endParaRPr lang="en-US"/>
        </a:p>
      </dgm:t>
    </dgm:pt>
    <dgm:pt modelId="{9F70A5BB-F3F9-46E2-AABF-15D9D359D6AA}" type="parTrans" cxnId="{0645F42D-7235-462D-8C9D-6256F3BF973E}">
      <dgm:prSet/>
      <dgm:spPr/>
      <dgm:t>
        <a:bodyPr/>
        <a:lstStyle/>
        <a:p>
          <a:endParaRPr lang="en-US"/>
        </a:p>
      </dgm:t>
    </dgm:pt>
    <dgm:pt modelId="{81D2C34C-8C21-4728-807A-4EEB4EAB1DF3}" type="sibTrans" cxnId="{0645F42D-7235-462D-8C9D-6256F3BF973E}">
      <dgm:prSet/>
      <dgm:spPr/>
      <dgm:t>
        <a:bodyPr/>
        <a:lstStyle/>
        <a:p>
          <a:endParaRPr lang="en-US"/>
        </a:p>
      </dgm:t>
    </dgm:pt>
    <dgm:pt modelId="{230D3BB3-E1E7-48DB-A2C2-52B4D230363B}">
      <dgm:prSet/>
      <dgm:spPr/>
      <dgm:t>
        <a:bodyPr/>
        <a:lstStyle/>
        <a:p>
          <a:r>
            <a:rPr lang="hr-HR"/>
            <a:t>Ne utvrđuje se minimalni bodovni prag</a:t>
          </a:r>
          <a:endParaRPr lang="en-US"/>
        </a:p>
      </dgm:t>
    </dgm:pt>
    <dgm:pt modelId="{EBBEA570-32BA-439E-9197-D5ADB2B2D0EC}" type="parTrans" cxnId="{BED0A43C-14D4-4FCA-9262-5C5189212444}">
      <dgm:prSet/>
      <dgm:spPr/>
      <dgm:t>
        <a:bodyPr/>
        <a:lstStyle/>
        <a:p>
          <a:endParaRPr lang="en-US"/>
        </a:p>
      </dgm:t>
    </dgm:pt>
    <dgm:pt modelId="{6FC67356-3A48-46D7-87EB-F3D1558A020C}" type="sibTrans" cxnId="{BED0A43C-14D4-4FCA-9262-5C5189212444}">
      <dgm:prSet/>
      <dgm:spPr/>
      <dgm:t>
        <a:bodyPr/>
        <a:lstStyle/>
        <a:p>
          <a:endParaRPr lang="en-US"/>
        </a:p>
      </dgm:t>
    </dgm:pt>
    <dgm:pt modelId="{51BA6D90-D244-4A65-B31C-C551B6B63193}">
      <dgm:prSet/>
      <dgm:spPr/>
      <dgm:t>
        <a:bodyPr/>
        <a:lstStyle/>
        <a:p>
          <a:r>
            <a:rPr lang="hr-HR"/>
            <a:t>ČETVEROGODIŠNJI PROGRAMI:</a:t>
          </a:r>
          <a:endParaRPr lang="en-US"/>
        </a:p>
      </dgm:t>
    </dgm:pt>
    <dgm:pt modelId="{7A9E5B50-8F0A-45E1-BD3A-B4284517D318}" type="parTrans" cxnId="{276D4B2A-65C8-448D-854D-F57F53BBD777}">
      <dgm:prSet/>
      <dgm:spPr/>
      <dgm:t>
        <a:bodyPr/>
        <a:lstStyle/>
        <a:p>
          <a:endParaRPr lang="en-US"/>
        </a:p>
      </dgm:t>
    </dgm:pt>
    <dgm:pt modelId="{C9D80C7E-CC69-4AAC-9254-0D321E17B34A}" type="sibTrans" cxnId="{276D4B2A-65C8-448D-854D-F57F53BBD777}">
      <dgm:prSet/>
      <dgm:spPr/>
      <dgm:t>
        <a:bodyPr/>
        <a:lstStyle/>
        <a:p>
          <a:endParaRPr lang="en-US"/>
        </a:p>
      </dgm:t>
    </dgm:pt>
    <dgm:pt modelId="{213040C2-168A-4DD5-8010-3F70F48F1C12}">
      <dgm:prSet/>
      <dgm:spPr/>
      <dgm:t>
        <a:bodyPr/>
        <a:lstStyle/>
        <a:p>
          <a:r>
            <a:rPr lang="hr-HR"/>
            <a:t>Može se </a:t>
          </a:r>
          <a:r>
            <a:rPr lang="hr-HR">
              <a:latin typeface="Calibri Light" panose="020F0302020204030204"/>
            </a:rPr>
            <a:t>utvrditi</a:t>
          </a:r>
          <a:r>
            <a:rPr lang="hr-HR"/>
            <a:t> minimalni broj potrebnih bodova za prijavu kandidata za upis u pojedini obrazovni program</a:t>
          </a:r>
          <a:endParaRPr lang="en-US" dirty="0"/>
        </a:p>
      </dgm:t>
    </dgm:pt>
    <dgm:pt modelId="{CFB36538-0297-451E-8D8F-16C06D51565E}" type="parTrans" cxnId="{A99ADFAA-ADCA-4C86-8E66-FD0CA57505DF}">
      <dgm:prSet/>
      <dgm:spPr/>
      <dgm:t>
        <a:bodyPr/>
        <a:lstStyle/>
        <a:p>
          <a:endParaRPr lang="en-US"/>
        </a:p>
      </dgm:t>
    </dgm:pt>
    <dgm:pt modelId="{C1368E96-BC63-4CDE-B9DC-4D21CB2E1D7D}" type="sibTrans" cxnId="{A99ADFAA-ADCA-4C86-8E66-FD0CA57505DF}">
      <dgm:prSet/>
      <dgm:spPr/>
      <dgm:t>
        <a:bodyPr/>
        <a:lstStyle/>
        <a:p>
          <a:endParaRPr lang="en-US"/>
        </a:p>
      </dgm:t>
    </dgm:pt>
    <dgm:pt modelId="{60AEE05E-4D3E-47FC-AE1D-2D3C6CB8F975}" type="pres">
      <dgm:prSet presAssocID="{78C53B44-4DF9-482C-B807-C840E4F145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4BF0F6A3-FC4C-4408-8264-A5AC9A2B9FEA}" type="pres">
      <dgm:prSet presAssocID="{E1CC1419-FC17-4125-A813-31BA927BDC04}" presName="hierRoot1" presStyleCnt="0">
        <dgm:presLayoutVars>
          <dgm:hierBranch val="init"/>
        </dgm:presLayoutVars>
      </dgm:prSet>
      <dgm:spPr/>
    </dgm:pt>
    <dgm:pt modelId="{73377461-AC63-48FD-8CDE-EC7988BC9F34}" type="pres">
      <dgm:prSet presAssocID="{E1CC1419-FC17-4125-A813-31BA927BDC04}" presName="rootComposite1" presStyleCnt="0"/>
      <dgm:spPr/>
    </dgm:pt>
    <dgm:pt modelId="{F92E8A4C-955D-42A2-A9CB-7D6C5F90D232}" type="pres">
      <dgm:prSet presAssocID="{E1CC1419-FC17-4125-A813-31BA927BDC04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61DAE4A-0D56-4854-ABE7-F83D278C5CB4}" type="pres">
      <dgm:prSet presAssocID="{E1CC1419-FC17-4125-A813-31BA927BDC04}" presName="rootConnector1" presStyleLbl="node1" presStyleIdx="0" presStyleCnt="0"/>
      <dgm:spPr/>
      <dgm:t>
        <a:bodyPr/>
        <a:lstStyle/>
        <a:p>
          <a:endParaRPr lang="hr-HR"/>
        </a:p>
      </dgm:t>
    </dgm:pt>
    <dgm:pt modelId="{CBD7AE54-C3DA-419A-953F-B0BE74F456DF}" type="pres">
      <dgm:prSet presAssocID="{E1CC1419-FC17-4125-A813-31BA927BDC04}" presName="hierChild2" presStyleCnt="0"/>
      <dgm:spPr/>
    </dgm:pt>
    <dgm:pt modelId="{3E7E5820-1863-4369-9112-B8213B7CAB6E}" type="pres">
      <dgm:prSet presAssocID="{EBBEA570-32BA-439E-9197-D5ADB2B2D0EC}" presName="Name37" presStyleLbl="parChTrans1D2" presStyleIdx="0" presStyleCnt="2"/>
      <dgm:spPr/>
      <dgm:t>
        <a:bodyPr/>
        <a:lstStyle/>
        <a:p>
          <a:endParaRPr lang="hr-HR"/>
        </a:p>
      </dgm:t>
    </dgm:pt>
    <dgm:pt modelId="{D71BC826-6712-4033-ABD5-E8EB4D2A242A}" type="pres">
      <dgm:prSet presAssocID="{230D3BB3-E1E7-48DB-A2C2-52B4D230363B}" presName="hierRoot2" presStyleCnt="0">
        <dgm:presLayoutVars>
          <dgm:hierBranch val="init"/>
        </dgm:presLayoutVars>
      </dgm:prSet>
      <dgm:spPr/>
    </dgm:pt>
    <dgm:pt modelId="{66CA08DC-644A-452F-8150-F4EDAF32E8BB}" type="pres">
      <dgm:prSet presAssocID="{230D3BB3-E1E7-48DB-A2C2-52B4D230363B}" presName="rootComposite" presStyleCnt="0"/>
      <dgm:spPr/>
    </dgm:pt>
    <dgm:pt modelId="{F959F236-7976-4301-A237-EF8EFEACECA5}" type="pres">
      <dgm:prSet presAssocID="{230D3BB3-E1E7-48DB-A2C2-52B4D230363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8605488-6600-4D76-9404-2C31367F10E9}" type="pres">
      <dgm:prSet presAssocID="{230D3BB3-E1E7-48DB-A2C2-52B4D230363B}" presName="rootConnector" presStyleLbl="node2" presStyleIdx="0" presStyleCnt="2"/>
      <dgm:spPr/>
      <dgm:t>
        <a:bodyPr/>
        <a:lstStyle/>
        <a:p>
          <a:endParaRPr lang="hr-HR"/>
        </a:p>
      </dgm:t>
    </dgm:pt>
    <dgm:pt modelId="{D9A39FB0-BCCA-4375-A3A7-07AE0DE7B145}" type="pres">
      <dgm:prSet presAssocID="{230D3BB3-E1E7-48DB-A2C2-52B4D230363B}" presName="hierChild4" presStyleCnt="0"/>
      <dgm:spPr/>
    </dgm:pt>
    <dgm:pt modelId="{D75F51E8-4449-4273-9088-E07AF8FA75C7}" type="pres">
      <dgm:prSet presAssocID="{230D3BB3-E1E7-48DB-A2C2-52B4D230363B}" presName="hierChild5" presStyleCnt="0"/>
      <dgm:spPr/>
    </dgm:pt>
    <dgm:pt modelId="{6EEB28E4-5DDB-4C9F-8BBE-D35423DDEC5F}" type="pres">
      <dgm:prSet presAssocID="{E1CC1419-FC17-4125-A813-31BA927BDC04}" presName="hierChild3" presStyleCnt="0"/>
      <dgm:spPr/>
    </dgm:pt>
    <dgm:pt modelId="{8BA793C8-7B06-4F08-B94C-712D1EAE4FE9}" type="pres">
      <dgm:prSet presAssocID="{51BA6D90-D244-4A65-B31C-C551B6B63193}" presName="hierRoot1" presStyleCnt="0">
        <dgm:presLayoutVars>
          <dgm:hierBranch val="init"/>
        </dgm:presLayoutVars>
      </dgm:prSet>
      <dgm:spPr/>
    </dgm:pt>
    <dgm:pt modelId="{1C657CDE-B8D3-4811-9441-419DF739E5E7}" type="pres">
      <dgm:prSet presAssocID="{51BA6D90-D244-4A65-B31C-C551B6B63193}" presName="rootComposite1" presStyleCnt="0"/>
      <dgm:spPr/>
    </dgm:pt>
    <dgm:pt modelId="{011CA4D9-D608-4057-B64A-F38A3396F1E7}" type="pres">
      <dgm:prSet presAssocID="{51BA6D90-D244-4A65-B31C-C551B6B63193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24231F9-E682-43B3-813E-4016431C3551}" type="pres">
      <dgm:prSet presAssocID="{51BA6D90-D244-4A65-B31C-C551B6B63193}" presName="rootConnector1" presStyleLbl="node1" presStyleIdx="0" presStyleCnt="0"/>
      <dgm:spPr/>
      <dgm:t>
        <a:bodyPr/>
        <a:lstStyle/>
        <a:p>
          <a:endParaRPr lang="hr-HR"/>
        </a:p>
      </dgm:t>
    </dgm:pt>
    <dgm:pt modelId="{C92157CE-6407-4677-9543-6ED01BAB959C}" type="pres">
      <dgm:prSet presAssocID="{51BA6D90-D244-4A65-B31C-C551B6B63193}" presName="hierChild2" presStyleCnt="0"/>
      <dgm:spPr/>
    </dgm:pt>
    <dgm:pt modelId="{A3DF3656-4F2B-4D2C-88D3-790309A9270D}" type="pres">
      <dgm:prSet presAssocID="{CFB36538-0297-451E-8D8F-16C06D51565E}" presName="Name37" presStyleLbl="parChTrans1D2" presStyleIdx="1" presStyleCnt="2"/>
      <dgm:spPr/>
      <dgm:t>
        <a:bodyPr/>
        <a:lstStyle/>
        <a:p>
          <a:endParaRPr lang="hr-HR"/>
        </a:p>
      </dgm:t>
    </dgm:pt>
    <dgm:pt modelId="{F0572C7A-56C2-4E60-96BB-647574054264}" type="pres">
      <dgm:prSet presAssocID="{213040C2-168A-4DD5-8010-3F70F48F1C12}" presName="hierRoot2" presStyleCnt="0">
        <dgm:presLayoutVars>
          <dgm:hierBranch val="init"/>
        </dgm:presLayoutVars>
      </dgm:prSet>
      <dgm:spPr/>
    </dgm:pt>
    <dgm:pt modelId="{8F0F9DE7-AA16-46DD-8B66-6483FD5C7E8B}" type="pres">
      <dgm:prSet presAssocID="{213040C2-168A-4DD5-8010-3F70F48F1C12}" presName="rootComposite" presStyleCnt="0"/>
      <dgm:spPr/>
    </dgm:pt>
    <dgm:pt modelId="{10BD095D-AC1A-4CB0-9BBB-CC3CFA0EBA0F}" type="pres">
      <dgm:prSet presAssocID="{213040C2-168A-4DD5-8010-3F70F48F1C1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6D74C28-84F8-422A-90A4-208867524A67}" type="pres">
      <dgm:prSet presAssocID="{213040C2-168A-4DD5-8010-3F70F48F1C12}" presName="rootConnector" presStyleLbl="node2" presStyleIdx="1" presStyleCnt="2"/>
      <dgm:spPr/>
      <dgm:t>
        <a:bodyPr/>
        <a:lstStyle/>
        <a:p>
          <a:endParaRPr lang="hr-HR"/>
        </a:p>
      </dgm:t>
    </dgm:pt>
    <dgm:pt modelId="{4686BB27-BE0D-4373-A9F5-2423DCBA8AA8}" type="pres">
      <dgm:prSet presAssocID="{213040C2-168A-4DD5-8010-3F70F48F1C12}" presName="hierChild4" presStyleCnt="0"/>
      <dgm:spPr/>
    </dgm:pt>
    <dgm:pt modelId="{6543D3CC-0EF7-4C25-AB64-5E7087C4E3F0}" type="pres">
      <dgm:prSet presAssocID="{213040C2-168A-4DD5-8010-3F70F48F1C12}" presName="hierChild5" presStyleCnt="0"/>
      <dgm:spPr/>
    </dgm:pt>
    <dgm:pt modelId="{A63D78F2-83F9-4CDB-9EE2-AD65766892C3}" type="pres">
      <dgm:prSet presAssocID="{51BA6D90-D244-4A65-B31C-C551B6B63193}" presName="hierChild3" presStyleCnt="0"/>
      <dgm:spPr/>
    </dgm:pt>
  </dgm:ptLst>
  <dgm:cxnLst>
    <dgm:cxn modelId="{0645F42D-7235-462D-8C9D-6256F3BF973E}" srcId="{78C53B44-4DF9-482C-B807-C840E4F145EE}" destId="{E1CC1419-FC17-4125-A813-31BA927BDC04}" srcOrd="0" destOrd="0" parTransId="{9F70A5BB-F3F9-46E2-AABF-15D9D359D6AA}" sibTransId="{81D2C34C-8C21-4728-807A-4EEB4EAB1DF3}"/>
    <dgm:cxn modelId="{BF287491-F9A2-4051-8662-58DA72957149}" type="presOf" srcId="{78C53B44-4DF9-482C-B807-C840E4F145EE}" destId="{60AEE05E-4D3E-47FC-AE1D-2D3C6CB8F975}" srcOrd="0" destOrd="0" presId="urn:microsoft.com/office/officeart/2005/8/layout/orgChart1"/>
    <dgm:cxn modelId="{713D0A01-6D61-4AEA-A362-13FC3800CA81}" type="presOf" srcId="{230D3BB3-E1E7-48DB-A2C2-52B4D230363B}" destId="{38605488-6600-4D76-9404-2C31367F10E9}" srcOrd="1" destOrd="0" presId="urn:microsoft.com/office/officeart/2005/8/layout/orgChart1"/>
    <dgm:cxn modelId="{C59A4F0A-3C40-45B0-90DB-FE78D7013C50}" type="presOf" srcId="{51BA6D90-D244-4A65-B31C-C551B6B63193}" destId="{011CA4D9-D608-4057-B64A-F38A3396F1E7}" srcOrd="0" destOrd="0" presId="urn:microsoft.com/office/officeart/2005/8/layout/orgChart1"/>
    <dgm:cxn modelId="{276D4B2A-65C8-448D-854D-F57F53BBD777}" srcId="{78C53B44-4DF9-482C-B807-C840E4F145EE}" destId="{51BA6D90-D244-4A65-B31C-C551B6B63193}" srcOrd="1" destOrd="0" parTransId="{7A9E5B50-8F0A-45E1-BD3A-B4284517D318}" sibTransId="{C9D80C7E-CC69-4AAC-9254-0D321E17B34A}"/>
    <dgm:cxn modelId="{EB08BDE1-5C56-4E92-B149-A9A9BF61D1C6}" type="presOf" srcId="{E1CC1419-FC17-4125-A813-31BA927BDC04}" destId="{C61DAE4A-0D56-4854-ABE7-F83D278C5CB4}" srcOrd="1" destOrd="0" presId="urn:microsoft.com/office/officeart/2005/8/layout/orgChart1"/>
    <dgm:cxn modelId="{A99ADFAA-ADCA-4C86-8E66-FD0CA57505DF}" srcId="{51BA6D90-D244-4A65-B31C-C551B6B63193}" destId="{213040C2-168A-4DD5-8010-3F70F48F1C12}" srcOrd="0" destOrd="0" parTransId="{CFB36538-0297-451E-8D8F-16C06D51565E}" sibTransId="{C1368E96-BC63-4CDE-B9DC-4D21CB2E1D7D}"/>
    <dgm:cxn modelId="{5FF303CB-14D8-4706-93BF-4556B99477B0}" type="presOf" srcId="{EBBEA570-32BA-439E-9197-D5ADB2B2D0EC}" destId="{3E7E5820-1863-4369-9112-B8213B7CAB6E}" srcOrd="0" destOrd="0" presId="urn:microsoft.com/office/officeart/2005/8/layout/orgChart1"/>
    <dgm:cxn modelId="{9647EED3-4C03-4150-B016-DB5C5986951C}" type="presOf" srcId="{CFB36538-0297-451E-8D8F-16C06D51565E}" destId="{A3DF3656-4F2B-4D2C-88D3-790309A9270D}" srcOrd="0" destOrd="0" presId="urn:microsoft.com/office/officeart/2005/8/layout/orgChart1"/>
    <dgm:cxn modelId="{F5E9BC8F-5436-4CB0-80CF-60156794A4C4}" type="presOf" srcId="{E1CC1419-FC17-4125-A813-31BA927BDC04}" destId="{F92E8A4C-955D-42A2-A9CB-7D6C5F90D232}" srcOrd="0" destOrd="0" presId="urn:microsoft.com/office/officeart/2005/8/layout/orgChart1"/>
    <dgm:cxn modelId="{BED0A43C-14D4-4FCA-9262-5C5189212444}" srcId="{E1CC1419-FC17-4125-A813-31BA927BDC04}" destId="{230D3BB3-E1E7-48DB-A2C2-52B4D230363B}" srcOrd="0" destOrd="0" parTransId="{EBBEA570-32BA-439E-9197-D5ADB2B2D0EC}" sibTransId="{6FC67356-3A48-46D7-87EB-F3D1558A020C}"/>
    <dgm:cxn modelId="{77213261-9342-457B-9F58-2660EA698391}" type="presOf" srcId="{230D3BB3-E1E7-48DB-A2C2-52B4D230363B}" destId="{F959F236-7976-4301-A237-EF8EFEACECA5}" srcOrd="0" destOrd="0" presId="urn:microsoft.com/office/officeart/2005/8/layout/orgChart1"/>
    <dgm:cxn modelId="{73678D36-C251-45A6-B3BF-242A32805CB6}" type="presOf" srcId="{213040C2-168A-4DD5-8010-3F70F48F1C12}" destId="{10BD095D-AC1A-4CB0-9BBB-CC3CFA0EBA0F}" srcOrd="0" destOrd="0" presId="urn:microsoft.com/office/officeart/2005/8/layout/orgChart1"/>
    <dgm:cxn modelId="{8F643F5E-071C-4A4C-80EC-FEFF0458313B}" type="presOf" srcId="{213040C2-168A-4DD5-8010-3F70F48F1C12}" destId="{46D74C28-84F8-422A-90A4-208867524A67}" srcOrd="1" destOrd="0" presId="urn:microsoft.com/office/officeart/2005/8/layout/orgChart1"/>
    <dgm:cxn modelId="{0CA898F2-C54F-45D5-81CE-5FB9E812D672}" type="presOf" srcId="{51BA6D90-D244-4A65-B31C-C551B6B63193}" destId="{624231F9-E682-43B3-813E-4016431C3551}" srcOrd="1" destOrd="0" presId="urn:microsoft.com/office/officeart/2005/8/layout/orgChart1"/>
    <dgm:cxn modelId="{C9E90A61-073A-4F94-BF28-A3E237548C7F}" type="presParOf" srcId="{60AEE05E-4D3E-47FC-AE1D-2D3C6CB8F975}" destId="{4BF0F6A3-FC4C-4408-8264-A5AC9A2B9FEA}" srcOrd="0" destOrd="0" presId="urn:microsoft.com/office/officeart/2005/8/layout/orgChart1"/>
    <dgm:cxn modelId="{2891E94F-C426-41B6-ADC5-292860472109}" type="presParOf" srcId="{4BF0F6A3-FC4C-4408-8264-A5AC9A2B9FEA}" destId="{73377461-AC63-48FD-8CDE-EC7988BC9F34}" srcOrd="0" destOrd="0" presId="urn:microsoft.com/office/officeart/2005/8/layout/orgChart1"/>
    <dgm:cxn modelId="{2B08AD06-0D93-4CCC-A504-F47FC52851BF}" type="presParOf" srcId="{73377461-AC63-48FD-8CDE-EC7988BC9F34}" destId="{F92E8A4C-955D-42A2-A9CB-7D6C5F90D232}" srcOrd="0" destOrd="0" presId="urn:microsoft.com/office/officeart/2005/8/layout/orgChart1"/>
    <dgm:cxn modelId="{28031C2C-1BDD-44E0-ADA7-FF54E988EB21}" type="presParOf" srcId="{73377461-AC63-48FD-8CDE-EC7988BC9F34}" destId="{C61DAE4A-0D56-4854-ABE7-F83D278C5CB4}" srcOrd="1" destOrd="0" presId="urn:microsoft.com/office/officeart/2005/8/layout/orgChart1"/>
    <dgm:cxn modelId="{7320323B-8027-4507-A5E3-4C97E8F3C0F0}" type="presParOf" srcId="{4BF0F6A3-FC4C-4408-8264-A5AC9A2B9FEA}" destId="{CBD7AE54-C3DA-419A-953F-B0BE74F456DF}" srcOrd="1" destOrd="0" presId="urn:microsoft.com/office/officeart/2005/8/layout/orgChart1"/>
    <dgm:cxn modelId="{9D93D5A7-5D6C-4DFF-B0BC-A235011D5A66}" type="presParOf" srcId="{CBD7AE54-C3DA-419A-953F-B0BE74F456DF}" destId="{3E7E5820-1863-4369-9112-B8213B7CAB6E}" srcOrd="0" destOrd="0" presId="urn:microsoft.com/office/officeart/2005/8/layout/orgChart1"/>
    <dgm:cxn modelId="{A9C25301-118C-4B6D-807E-395E725BDC35}" type="presParOf" srcId="{CBD7AE54-C3DA-419A-953F-B0BE74F456DF}" destId="{D71BC826-6712-4033-ABD5-E8EB4D2A242A}" srcOrd="1" destOrd="0" presId="urn:microsoft.com/office/officeart/2005/8/layout/orgChart1"/>
    <dgm:cxn modelId="{86B2740A-3A81-4F12-A06B-17CF47ADF059}" type="presParOf" srcId="{D71BC826-6712-4033-ABD5-E8EB4D2A242A}" destId="{66CA08DC-644A-452F-8150-F4EDAF32E8BB}" srcOrd="0" destOrd="0" presId="urn:microsoft.com/office/officeart/2005/8/layout/orgChart1"/>
    <dgm:cxn modelId="{C03EC2D3-64EA-4630-BE91-BE0D36524707}" type="presParOf" srcId="{66CA08DC-644A-452F-8150-F4EDAF32E8BB}" destId="{F959F236-7976-4301-A237-EF8EFEACECA5}" srcOrd="0" destOrd="0" presId="urn:microsoft.com/office/officeart/2005/8/layout/orgChart1"/>
    <dgm:cxn modelId="{08D3C677-4344-45CF-8D2C-DF41ADFB3E78}" type="presParOf" srcId="{66CA08DC-644A-452F-8150-F4EDAF32E8BB}" destId="{38605488-6600-4D76-9404-2C31367F10E9}" srcOrd="1" destOrd="0" presId="urn:microsoft.com/office/officeart/2005/8/layout/orgChart1"/>
    <dgm:cxn modelId="{074B0E5B-D16C-4674-803D-10683841C968}" type="presParOf" srcId="{D71BC826-6712-4033-ABD5-E8EB4D2A242A}" destId="{D9A39FB0-BCCA-4375-A3A7-07AE0DE7B145}" srcOrd="1" destOrd="0" presId="urn:microsoft.com/office/officeart/2005/8/layout/orgChart1"/>
    <dgm:cxn modelId="{AEF66A82-7FE9-4A74-A2CC-9D1AE0E697A3}" type="presParOf" srcId="{D71BC826-6712-4033-ABD5-E8EB4D2A242A}" destId="{D75F51E8-4449-4273-9088-E07AF8FA75C7}" srcOrd="2" destOrd="0" presId="urn:microsoft.com/office/officeart/2005/8/layout/orgChart1"/>
    <dgm:cxn modelId="{DFC65D71-59CB-4F58-9771-DE7AABAAD5DD}" type="presParOf" srcId="{4BF0F6A3-FC4C-4408-8264-A5AC9A2B9FEA}" destId="{6EEB28E4-5DDB-4C9F-8BBE-D35423DDEC5F}" srcOrd="2" destOrd="0" presId="urn:microsoft.com/office/officeart/2005/8/layout/orgChart1"/>
    <dgm:cxn modelId="{1B4D2936-6869-4793-BD60-023E0CB8540D}" type="presParOf" srcId="{60AEE05E-4D3E-47FC-AE1D-2D3C6CB8F975}" destId="{8BA793C8-7B06-4F08-B94C-712D1EAE4FE9}" srcOrd="1" destOrd="0" presId="urn:microsoft.com/office/officeart/2005/8/layout/orgChart1"/>
    <dgm:cxn modelId="{15972AFE-31C2-4580-ABE2-3B75124710F6}" type="presParOf" srcId="{8BA793C8-7B06-4F08-B94C-712D1EAE4FE9}" destId="{1C657CDE-B8D3-4811-9441-419DF739E5E7}" srcOrd="0" destOrd="0" presId="urn:microsoft.com/office/officeart/2005/8/layout/orgChart1"/>
    <dgm:cxn modelId="{3C8BD908-18B7-4734-8DC3-576543F2596D}" type="presParOf" srcId="{1C657CDE-B8D3-4811-9441-419DF739E5E7}" destId="{011CA4D9-D608-4057-B64A-F38A3396F1E7}" srcOrd="0" destOrd="0" presId="urn:microsoft.com/office/officeart/2005/8/layout/orgChart1"/>
    <dgm:cxn modelId="{97F1E6CF-0CD8-4497-9DF6-03757B813B06}" type="presParOf" srcId="{1C657CDE-B8D3-4811-9441-419DF739E5E7}" destId="{624231F9-E682-43B3-813E-4016431C3551}" srcOrd="1" destOrd="0" presId="urn:microsoft.com/office/officeart/2005/8/layout/orgChart1"/>
    <dgm:cxn modelId="{5950456F-3AD2-4ABC-82D4-0290460A7AFD}" type="presParOf" srcId="{8BA793C8-7B06-4F08-B94C-712D1EAE4FE9}" destId="{C92157CE-6407-4677-9543-6ED01BAB959C}" srcOrd="1" destOrd="0" presId="urn:microsoft.com/office/officeart/2005/8/layout/orgChart1"/>
    <dgm:cxn modelId="{7B4EA3BE-3E27-460B-B974-D91DAF7F076A}" type="presParOf" srcId="{C92157CE-6407-4677-9543-6ED01BAB959C}" destId="{A3DF3656-4F2B-4D2C-88D3-790309A9270D}" srcOrd="0" destOrd="0" presId="urn:microsoft.com/office/officeart/2005/8/layout/orgChart1"/>
    <dgm:cxn modelId="{11651D24-F970-4835-A80E-2E757240497B}" type="presParOf" srcId="{C92157CE-6407-4677-9543-6ED01BAB959C}" destId="{F0572C7A-56C2-4E60-96BB-647574054264}" srcOrd="1" destOrd="0" presId="urn:microsoft.com/office/officeart/2005/8/layout/orgChart1"/>
    <dgm:cxn modelId="{39EA2ACB-8991-441A-8C3F-407707382F66}" type="presParOf" srcId="{F0572C7A-56C2-4E60-96BB-647574054264}" destId="{8F0F9DE7-AA16-46DD-8B66-6483FD5C7E8B}" srcOrd="0" destOrd="0" presId="urn:microsoft.com/office/officeart/2005/8/layout/orgChart1"/>
    <dgm:cxn modelId="{89A77739-2A9E-49C4-93BC-680A4F8AA0EB}" type="presParOf" srcId="{8F0F9DE7-AA16-46DD-8B66-6483FD5C7E8B}" destId="{10BD095D-AC1A-4CB0-9BBB-CC3CFA0EBA0F}" srcOrd="0" destOrd="0" presId="urn:microsoft.com/office/officeart/2005/8/layout/orgChart1"/>
    <dgm:cxn modelId="{EB70635C-D23D-43A5-AFA4-4F0A2D3BAF52}" type="presParOf" srcId="{8F0F9DE7-AA16-46DD-8B66-6483FD5C7E8B}" destId="{46D74C28-84F8-422A-90A4-208867524A67}" srcOrd="1" destOrd="0" presId="urn:microsoft.com/office/officeart/2005/8/layout/orgChart1"/>
    <dgm:cxn modelId="{A105CCFA-6489-48C7-9C2E-919C98FB787F}" type="presParOf" srcId="{F0572C7A-56C2-4E60-96BB-647574054264}" destId="{4686BB27-BE0D-4373-A9F5-2423DCBA8AA8}" srcOrd="1" destOrd="0" presId="urn:microsoft.com/office/officeart/2005/8/layout/orgChart1"/>
    <dgm:cxn modelId="{A0BE654B-5AA0-4C30-8EAF-F549A2AA190B}" type="presParOf" srcId="{F0572C7A-56C2-4E60-96BB-647574054264}" destId="{6543D3CC-0EF7-4C25-AB64-5E7087C4E3F0}" srcOrd="2" destOrd="0" presId="urn:microsoft.com/office/officeart/2005/8/layout/orgChart1"/>
    <dgm:cxn modelId="{F345C520-30BC-4AEA-A378-5A977635A421}" type="presParOf" srcId="{8BA793C8-7B06-4F08-B94C-712D1EAE4FE9}" destId="{A63D78F2-83F9-4CDB-9EE2-AD65766892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D6D16-17FE-499E-AF66-CEC3272EE2AC}">
      <dsp:nvSpPr>
        <dsp:cNvPr id="0" name=""/>
        <dsp:cNvSpPr/>
      </dsp:nvSpPr>
      <dsp:spPr>
        <a:xfrm>
          <a:off x="205" y="529207"/>
          <a:ext cx="2479997" cy="2975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>
              <a:latin typeface="Calibri Light" panose="020F0302020204030204"/>
            </a:rPr>
            <a:t>Državna </a:t>
          </a:r>
          <a:r>
            <a:rPr lang="hr-HR" sz="1900" b="0" i="0" u="none" strike="noStrike" kern="1200" cap="none" baseline="0" noProof="0">
              <a:latin typeface="Calibri Light"/>
              <a:cs typeface="Calibri Light"/>
            </a:rPr>
            <a:t>natjecanja </a:t>
          </a:r>
          <a:r>
            <a:rPr lang="hr-HR" sz="1900" kern="1200">
              <a:latin typeface="Calibri Light" panose="020F0302020204030204"/>
            </a:rPr>
            <a:t>u</a:t>
          </a:r>
          <a:r>
            <a:rPr lang="hr-HR" sz="1900" b="0" i="0" u="none" strike="noStrike" kern="1200" cap="none" baseline="0" noProof="0">
              <a:latin typeface="Calibri Light"/>
              <a:cs typeface="Calibri Light"/>
            </a:rPr>
            <a:t> znanju </a:t>
          </a:r>
          <a:r>
            <a:rPr lang="hr-HR" sz="1900" kern="1200">
              <a:latin typeface="Calibri Light" panose="020F0302020204030204"/>
            </a:rPr>
            <a:t>i međunarodna natjecanja – prvo, drugo i treće mjesto</a:t>
          </a:r>
          <a:endParaRPr lang="sr-Latn-RS" sz="1900" kern="1200"/>
        </a:p>
      </dsp:txBody>
      <dsp:txXfrm>
        <a:off x="205" y="1719606"/>
        <a:ext cx="2479997" cy="1785598"/>
      </dsp:txXfrm>
    </dsp:sp>
    <dsp:sp modelId="{972E07EA-64A5-4CBA-A0ED-7F8E1C4BE44D}">
      <dsp:nvSpPr>
        <dsp:cNvPr id="0" name=""/>
        <dsp:cNvSpPr/>
      </dsp:nvSpPr>
      <dsp:spPr>
        <a:xfrm>
          <a:off x="205" y="529207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01</a:t>
          </a:r>
        </a:p>
      </dsp:txBody>
      <dsp:txXfrm>
        <a:off x="205" y="529207"/>
        <a:ext cx="2479997" cy="1190398"/>
      </dsp:txXfrm>
    </dsp:sp>
    <dsp:sp modelId="{9C6BFBC6-CA4C-4526-BC1C-5B3984A7DA19}">
      <dsp:nvSpPr>
        <dsp:cNvPr id="0" name=""/>
        <dsp:cNvSpPr/>
      </dsp:nvSpPr>
      <dsp:spPr>
        <a:xfrm>
          <a:off x="2678602" y="529207"/>
          <a:ext cx="2479997" cy="2975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>
              <a:latin typeface="Calibri Light" panose="020F0302020204030204"/>
            </a:rPr>
            <a:t>Provjera ispitivanja posebnih znanja, vještina, sposobnosti i darovitosti</a:t>
          </a:r>
          <a:endParaRPr lang="hr-HR" sz="1900" kern="1200"/>
        </a:p>
      </dsp:txBody>
      <dsp:txXfrm>
        <a:off x="2678602" y="1719606"/>
        <a:ext cx="2479997" cy="1785598"/>
      </dsp:txXfrm>
    </dsp:sp>
    <dsp:sp modelId="{D022FEF7-5F79-4D4B-A797-A50F28548788}">
      <dsp:nvSpPr>
        <dsp:cNvPr id="0" name=""/>
        <dsp:cNvSpPr/>
      </dsp:nvSpPr>
      <dsp:spPr>
        <a:xfrm>
          <a:off x="2678602" y="529207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02</a:t>
          </a:r>
        </a:p>
      </dsp:txBody>
      <dsp:txXfrm>
        <a:off x="2678602" y="529207"/>
        <a:ext cx="2479997" cy="1190398"/>
      </dsp:txXfrm>
    </dsp:sp>
    <dsp:sp modelId="{9ED378E9-EEE3-4C01-9764-1FB5133ECC9B}">
      <dsp:nvSpPr>
        <dsp:cNvPr id="0" name=""/>
        <dsp:cNvSpPr/>
      </dsp:nvSpPr>
      <dsp:spPr>
        <a:xfrm>
          <a:off x="5356999" y="529207"/>
          <a:ext cx="2479997" cy="2975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>
              <a:latin typeface="Calibri Light" panose="020F0302020204030204"/>
            </a:rPr>
            <a:t>Državna natjecanja školskih sportskh klubova za osnovne škole - prvo, drugo i treće mjeso</a:t>
          </a:r>
          <a:endParaRPr lang="hr-HR" sz="1900" kern="1200"/>
        </a:p>
      </dsp:txBody>
      <dsp:txXfrm>
        <a:off x="5356999" y="1719606"/>
        <a:ext cx="2479997" cy="1785598"/>
      </dsp:txXfrm>
    </dsp:sp>
    <dsp:sp modelId="{B774B198-228B-451A-A493-D41DC6F3EB4F}">
      <dsp:nvSpPr>
        <dsp:cNvPr id="0" name=""/>
        <dsp:cNvSpPr/>
      </dsp:nvSpPr>
      <dsp:spPr>
        <a:xfrm>
          <a:off x="5356999" y="529207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03</a:t>
          </a:r>
        </a:p>
      </dsp:txBody>
      <dsp:txXfrm>
        <a:off x="5356999" y="529207"/>
        <a:ext cx="2479997" cy="1190398"/>
      </dsp:txXfrm>
    </dsp:sp>
    <dsp:sp modelId="{D6C7A449-E97A-414F-B4C3-6697548A2FE5}">
      <dsp:nvSpPr>
        <dsp:cNvPr id="0" name=""/>
        <dsp:cNvSpPr/>
      </dsp:nvSpPr>
      <dsp:spPr>
        <a:xfrm>
          <a:off x="8035397" y="529207"/>
          <a:ext cx="2479997" cy="2975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>
              <a:latin typeface="Calibri Light" panose="020F0302020204030204"/>
            </a:rPr>
            <a:t>Kategorizirani športaši</a:t>
          </a:r>
        </a:p>
      </dsp:txBody>
      <dsp:txXfrm>
        <a:off x="8035397" y="1719606"/>
        <a:ext cx="2479997" cy="1785598"/>
      </dsp:txXfrm>
    </dsp:sp>
    <dsp:sp modelId="{3B3B0803-14FA-4D3B-BA7B-41AB08B00FFC}">
      <dsp:nvSpPr>
        <dsp:cNvPr id="0" name=""/>
        <dsp:cNvSpPr/>
      </dsp:nvSpPr>
      <dsp:spPr>
        <a:xfrm>
          <a:off x="8035397" y="529207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04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500" kern="1200"/>
        </a:p>
      </dsp:txBody>
      <dsp:txXfrm>
        <a:off x="8035397" y="529207"/>
        <a:ext cx="2479997" cy="1190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CD0BE-C220-4137-9CE5-0B04C68E52BD}">
      <dsp:nvSpPr>
        <dsp:cNvPr id="0" name=""/>
        <dsp:cNvSpPr/>
      </dsp:nvSpPr>
      <dsp:spPr>
        <a:xfrm>
          <a:off x="706" y="1429257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1. zdravstvene teškoće</a:t>
          </a:r>
          <a:endParaRPr lang="en-US" sz="2100" kern="1200"/>
        </a:p>
      </dsp:txBody>
      <dsp:txXfrm>
        <a:off x="706" y="1429257"/>
        <a:ext cx="3074323" cy="1537161"/>
      </dsp:txXfrm>
    </dsp:sp>
    <dsp:sp modelId="{A1F149A7-5466-4568-A78D-1FDBB9B47283}">
      <dsp:nvSpPr>
        <dsp:cNvPr id="0" name=""/>
        <dsp:cNvSpPr/>
      </dsp:nvSpPr>
      <dsp:spPr>
        <a:xfrm>
          <a:off x="3720638" y="1429257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2. otežani uvjeti obrazovanja uzrokovani nepovoljnim ekonomskim, socijalnim te odgojnim čimbenicima</a:t>
          </a:r>
          <a:endParaRPr lang="en-US" sz="2100" kern="1200"/>
        </a:p>
      </dsp:txBody>
      <dsp:txXfrm>
        <a:off x="3720638" y="1429257"/>
        <a:ext cx="3074323" cy="1537161"/>
      </dsp:txXfrm>
    </dsp:sp>
    <dsp:sp modelId="{23755E36-F1F0-481C-BB95-A7B023ECAE75}">
      <dsp:nvSpPr>
        <dsp:cNvPr id="0" name=""/>
        <dsp:cNvSpPr/>
      </dsp:nvSpPr>
      <dsp:spPr>
        <a:xfrm>
          <a:off x="7440570" y="1429257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3. teškoće u razvoju</a:t>
          </a:r>
          <a:endParaRPr lang="en-US" sz="2100" kern="1200"/>
        </a:p>
      </dsp:txBody>
      <dsp:txXfrm>
        <a:off x="7440570" y="1429257"/>
        <a:ext cx="3074323" cy="15371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5F61F-F00D-4DC6-B132-A79C559BF6B1}">
      <dsp:nvSpPr>
        <dsp:cNvPr id="0" name=""/>
        <dsp:cNvSpPr/>
      </dsp:nvSpPr>
      <dsp:spPr>
        <a:xfrm>
          <a:off x="0" y="849200"/>
          <a:ext cx="10515600" cy="1230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Pri upisu u srednju školu </a:t>
          </a:r>
          <a:r>
            <a:rPr lang="hr-HR" sz="2200" kern="1200">
              <a:latin typeface="Calibri Light" panose="020F0302020204030204"/>
            </a:rPr>
            <a:t>za</a:t>
          </a:r>
          <a:r>
            <a:rPr lang="hr-HR" sz="2200" kern="1200"/>
            <a:t> određeni obrazovni program potrebno je dobiti potvrdu liječnika školske medicine ili medicine rada o zdravstvenoj sposobnosti</a:t>
          </a:r>
          <a:endParaRPr lang="en-US" sz="2200" kern="1200" dirty="0"/>
        </a:p>
      </dsp:txBody>
      <dsp:txXfrm>
        <a:off x="60077" y="909277"/>
        <a:ext cx="10395446" cy="1110539"/>
      </dsp:txXfrm>
    </dsp:sp>
    <dsp:sp modelId="{8A072764-DFFB-459B-9FB4-16E919DD697B}">
      <dsp:nvSpPr>
        <dsp:cNvPr id="0" name=""/>
        <dsp:cNvSpPr/>
      </dsp:nvSpPr>
      <dsp:spPr>
        <a:xfrm>
          <a:off x="0" y="2143254"/>
          <a:ext cx="10515600" cy="1230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Potrebne dokumente i popis zdravstvenih kontradikcija možete provjeriti na sljedećoj poveznici: </a:t>
          </a:r>
          <a:r>
            <a:rPr lang="hr-HR" sz="2200" kern="1200">
              <a:hlinkClick xmlns:r="http://schemas.openxmlformats.org/officeDocument/2006/relationships" r:id="rId1"/>
            </a:rPr>
            <a:t>https://www.upisi.hr/docs/Jedinstveni%20popis%20zdravstvenih%20kontraindikacija.pdf</a:t>
          </a:r>
          <a:endParaRPr lang="en-US" sz="2200" kern="1200"/>
        </a:p>
      </dsp:txBody>
      <dsp:txXfrm>
        <a:off x="60077" y="2203331"/>
        <a:ext cx="10395446" cy="1110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F3656-4F2B-4D2C-88D3-790309A9270D}">
      <dsp:nvSpPr>
        <dsp:cNvPr id="0" name=""/>
        <dsp:cNvSpPr/>
      </dsp:nvSpPr>
      <dsp:spPr>
        <a:xfrm>
          <a:off x="7454111" y="1692355"/>
          <a:ext cx="91440" cy="710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021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E5820-1863-4369-9112-B8213B7CAB6E}">
      <dsp:nvSpPr>
        <dsp:cNvPr id="0" name=""/>
        <dsp:cNvSpPr/>
      </dsp:nvSpPr>
      <dsp:spPr>
        <a:xfrm>
          <a:off x="3361938" y="1692355"/>
          <a:ext cx="91440" cy="710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021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E8A4C-955D-42A2-A9CB-7D6C5F90D232}">
      <dsp:nvSpPr>
        <dsp:cNvPr id="0" name=""/>
        <dsp:cNvSpPr/>
      </dsp:nvSpPr>
      <dsp:spPr>
        <a:xfrm>
          <a:off x="1716678" y="1375"/>
          <a:ext cx="3381961" cy="1690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>
              <a:latin typeface="Calibri Light" panose="020F0302020204030204"/>
            </a:rPr>
            <a:t>TROGODIŠNJI</a:t>
          </a:r>
          <a:r>
            <a:rPr lang="hr-HR" sz="2300" kern="1200"/>
            <a:t> PROGRAMI:</a:t>
          </a:r>
          <a:endParaRPr lang="en-US" sz="2300" kern="1200"/>
        </a:p>
      </dsp:txBody>
      <dsp:txXfrm>
        <a:off x="1716678" y="1375"/>
        <a:ext cx="3381961" cy="1690980"/>
      </dsp:txXfrm>
    </dsp:sp>
    <dsp:sp modelId="{F959F236-7976-4301-A237-EF8EFEACECA5}">
      <dsp:nvSpPr>
        <dsp:cNvPr id="0" name=""/>
        <dsp:cNvSpPr/>
      </dsp:nvSpPr>
      <dsp:spPr>
        <a:xfrm>
          <a:off x="1716678" y="2402567"/>
          <a:ext cx="3381961" cy="16909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Ne utvrđuje se minimalni bodovni prag</a:t>
          </a:r>
          <a:endParaRPr lang="en-US" sz="2300" kern="1200"/>
        </a:p>
      </dsp:txBody>
      <dsp:txXfrm>
        <a:off x="1716678" y="2402567"/>
        <a:ext cx="3381961" cy="1690980"/>
      </dsp:txXfrm>
    </dsp:sp>
    <dsp:sp modelId="{011CA4D9-D608-4057-B64A-F38A3396F1E7}">
      <dsp:nvSpPr>
        <dsp:cNvPr id="0" name=""/>
        <dsp:cNvSpPr/>
      </dsp:nvSpPr>
      <dsp:spPr>
        <a:xfrm>
          <a:off x="5808850" y="1375"/>
          <a:ext cx="3381961" cy="1690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ČETVEROGODIŠNJI PROGRAMI:</a:t>
          </a:r>
          <a:endParaRPr lang="en-US" sz="2300" kern="1200"/>
        </a:p>
      </dsp:txBody>
      <dsp:txXfrm>
        <a:off x="5808850" y="1375"/>
        <a:ext cx="3381961" cy="1690980"/>
      </dsp:txXfrm>
    </dsp:sp>
    <dsp:sp modelId="{10BD095D-AC1A-4CB0-9BBB-CC3CFA0EBA0F}">
      <dsp:nvSpPr>
        <dsp:cNvPr id="0" name=""/>
        <dsp:cNvSpPr/>
      </dsp:nvSpPr>
      <dsp:spPr>
        <a:xfrm>
          <a:off x="5808850" y="2402567"/>
          <a:ext cx="3381961" cy="16909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Može se </a:t>
          </a:r>
          <a:r>
            <a:rPr lang="hr-HR" sz="2300" kern="1200">
              <a:latin typeface="Calibri Light" panose="020F0302020204030204"/>
            </a:rPr>
            <a:t>utvrditi</a:t>
          </a:r>
          <a:r>
            <a:rPr lang="hr-HR" sz="2300" kern="1200"/>
            <a:t> minimalni broj potrebnih bodova za prijavu kandidata za upis u pojedini obrazovni program</a:t>
          </a:r>
          <a:endParaRPr lang="en-US" sz="2300" kern="1200" dirty="0"/>
        </a:p>
      </dsp:txBody>
      <dsp:txXfrm>
        <a:off x="5808850" y="2402567"/>
        <a:ext cx="3381961" cy="1690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CA7A4-7D17-4F1E-9ECF-ADE6100A2581}" type="datetimeFigureOut">
              <a:rPr lang="hr-HR" smtClean="0"/>
              <a:t>29.5.2020.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E6D81-5C9A-4C9D-87D3-6DA34EF94E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1446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E6D81-5C9A-4C9D-87D3-6DA34EF94EA5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037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8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2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5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4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9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5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0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7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0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0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7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rav.ffzg.hr/zanimanja/" TargetMode="External"/><Relationship Id="rId7" Type="http://schemas.openxmlformats.org/officeDocument/2006/relationships/hyperlink" Target="https://www.putkarijere.h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-usmjeravanje.hzz.hr/kojevjestinetrazeposlodavci" TargetMode="External"/><Relationship Id="rId5" Type="http://schemas.openxmlformats.org/officeDocument/2006/relationships/hyperlink" Target="http://www.cisok.hr/alati" TargetMode="External"/><Relationship Id="rId4" Type="http://schemas.openxmlformats.org/officeDocument/2006/relationships/hyperlink" Target="http://karijera.hr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mrav.ffzg.hr/zanimanja/" TargetMode="External"/><Relationship Id="rId7" Type="http://schemas.openxmlformats.org/officeDocument/2006/relationships/hyperlink" Target="http://e-usmjeravanje.hzz.hr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zz.hr" TargetMode="External"/><Relationship Id="rId5" Type="http://schemas.openxmlformats.org/officeDocument/2006/relationships/hyperlink" Target="http://www.cisok.hr" TargetMode="External"/><Relationship Id="rId4" Type="http://schemas.openxmlformats.org/officeDocument/2006/relationships/hyperlink" Target="http://e-usmjeravanje.hzz.hr/Pretraga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zoo.hr/images/Natjecanja2013/struni2013/Popis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124" y="0"/>
            <a:ext cx="747687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56919" y="1220242"/>
            <a:ext cx="4717523" cy="3999670"/>
          </a:xfrm>
        </p:spPr>
        <p:txBody>
          <a:bodyPr anchor="t">
            <a:normAutofit/>
          </a:bodyPr>
          <a:lstStyle/>
          <a:p>
            <a:r>
              <a:rPr lang="hr-HR" sz="4000" b="1" dirty="0">
                <a:solidFill>
                  <a:schemeClr val="accent1"/>
                </a:solidFill>
                <a:cs typeface="Calibri Light"/>
              </a:rPr>
              <a:t/>
            </a:r>
            <a:br>
              <a:rPr lang="hr-HR" sz="4000" b="1" dirty="0">
                <a:solidFill>
                  <a:schemeClr val="accent1"/>
                </a:solidFill>
                <a:cs typeface="Calibri Light"/>
              </a:rPr>
            </a:br>
            <a:r>
              <a:rPr lang="hr-HR" sz="4000" b="1">
                <a:solidFill>
                  <a:schemeClr val="accent1"/>
                </a:solidFill>
                <a:cs typeface="Calibri Light"/>
              </a:rPr>
              <a:t>Elementi i kriteriji za upis u srednju školu</a:t>
            </a:r>
            <a:r>
              <a:rPr lang="hr-HR" sz="4000" b="1" dirty="0">
                <a:solidFill>
                  <a:schemeClr val="accent1"/>
                </a:solidFill>
                <a:cs typeface="Calibri Light"/>
              </a:rPr>
              <a:t/>
            </a:r>
            <a:br>
              <a:rPr lang="hr-HR" sz="4000" b="1" dirty="0">
                <a:solidFill>
                  <a:schemeClr val="accent1"/>
                </a:solidFill>
                <a:cs typeface="Calibri Light"/>
              </a:rPr>
            </a:br>
            <a:r>
              <a:rPr lang="hr-HR" sz="4000" b="1">
                <a:solidFill>
                  <a:schemeClr val="accent1"/>
                </a:solidFill>
                <a:cs typeface="Calibri Light"/>
              </a:rPr>
              <a:t>Kako odabrati pravo zanimanje</a:t>
            </a:r>
            <a:endParaRPr lang="sr-Latn-RS" sz="4000" b="1">
              <a:solidFill>
                <a:schemeClr val="accent1"/>
              </a:solidFill>
              <a:cs typeface="Calibri Ligh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096801" y="4986776"/>
            <a:ext cx="5013661" cy="16832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hr-HR" dirty="0" smtClean="0">
                <a:cs typeface="Calibri"/>
              </a:rPr>
              <a:t>.</a:t>
            </a:r>
            <a:endParaRPr lang="hr-HR" dirty="0">
              <a:cs typeface="Calibri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0" y="561256"/>
            <a:ext cx="1128382" cy="847206"/>
            <a:chOff x="7393391" y="1075612"/>
            <a:chExt cx="1128382" cy="847206"/>
          </a:xfrm>
        </p:grpSpPr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Slika 4">
            <a:extLst>
              <a:ext uri="{FF2B5EF4-FFF2-40B4-BE49-F238E27FC236}">
                <a16:creationId xmlns:a16="http://schemas.microsoft.com/office/drawing/2014/main" id="{AA9C5692-476D-4630-8444-F81ED6AB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419" y="1713727"/>
            <a:ext cx="5589916" cy="286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F34A22DD-4F4E-4C49-93FD-6A46FBB0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  <a:cs typeface="Calibri Light"/>
              </a:rPr>
              <a:t>UPITNICI SAMOPROCJENE</a:t>
            </a:r>
            <a:endParaRPr lang="hr-HR" sz="4000">
              <a:solidFill>
                <a:srgbClr val="FFFFFF"/>
              </a:solidFill>
            </a:endParaRPr>
          </a:p>
        </p:txBody>
      </p:sp>
      <p:pic>
        <p:nvPicPr>
          <p:cNvPr id="4" name="Slika 4" descr="Slika na kojoj se prikazuje crtež&#10;&#10;Opis je generiran uz vrlo visoku pouzdanost">
            <a:extLst>
              <a:ext uri="{FF2B5EF4-FFF2-40B4-BE49-F238E27FC236}">
                <a16:creationId xmlns:a16="http://schemas.microsoft.com/office/drawing/2014/main" id="{622E02DD-A36D-4CD3-888C-E2C89BFB77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1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CA0ED2-BE03-48F5-BBFA-5856AC896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81" y="1963314"/>
            <a:ext cx="5471529" cy="4353913"/>
          </a:xfrm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endParaRPr lang="hr-HR" sz="2000" dirty="0">
              <a:cs typeface="Calibri"/>
            </a:endParaRPr>
          </a:p>
          <a:p>
            <a:r>
              <a:rPr lang="hr-HR" sz="2000" dirty="0">
                <a:solidFill>
                  <a:schemeClr val="accent1"/>
                </a:solidFill>
                <a:cs typeface="Calibri"/>
                <a:hlinkClick r:id="rId3"/>
              </a:rPr>
              <a:t>http://mrav.ffzg.hr/zanimanja/</a:t>
            </a:r>
            <a:r>
              <a:rPr lang="hr-HR" sz="2000" dirty="0">
                <a:solidFill>
                  <a:schemeClr val="accent1"/>
                </a:solidFill>
                <a:cs typeface="Calibri"/>
              </a:rPr>
              <a:t> </a:t>
            </a:r>
            <a:r>
              <a:rPr lang="hr-HR" sz="2000">
                <a:cs typeface="Calibri"/>
              </a:rPr>
              <a:t>- upitnik</a:t>
            </a:r>
            <a:r>
              <a:rPr lang="hr-HR" sz="2000" dirty="0">
                <a:cs typeface="Calibri"/>
              </a:rPr>
              <a:t/>
            </a:r>
            <a:br>
              <a:rPr lang="hr-HR" sz="2000" dirty="0">
                <a:cs typeface="Calibri"/>
              </a:rPr>
            </a:br>
            <a:endParaRPr lang="hr-HR" sz="2000">
              <a:cs typeface="Calibri"/>
            </a:endParaRPr>
          </a:p>
          <a:p>
            <a:r>
              <a:rPr lang="hr-HR" sz="2000" dirty="0">
                <a:cs typeface="Calibri"/>
                <a:hlinkClick r:id="rId4"/>
              </a:rPr>
              <a:t>http://karijera.hr/</a:t>
            </a:r>
            <a:r>
              <a:rPr lang="hr-HR" sz="2000">
                <a:cs typeface="Calibri"/>
              </a:rPr>
              <a:t> - upitnici</a:t>
            </a:r>
            <a:r>
              <a:rPr lang="hr-HR" sz="2000" dirty="0">
                <a:cs typeface="Calibri"/>
              </a:rPr>
              <a:t/>
            </a:r>
            <a:br>
              <a:rPr lang="hr-HR" sz="2000" dirty="0">
                <a:cs typeface="Calibri"/>
              </a:rPr>
            </a:br>
            <a:endParaRPr lang="hr-HR" sz="2000" dirty="0">
              <a:cs typeface="Calibri"/>
            </a:endParaRPr>
          </a:p>
          <a:p>
            <a:r>
              <a:rPr lang="hr-HR" sz="2000" dirty="0">
                <a:cs typeface="Calibri"/>
                <a:hlinkClick r:id="rId5"/>
              </a:rPr>
              <a:t>http://www.cisok.hr/alati</a:t>
            </a:r>
            <a:r>
              <a:rPr lang="hr-HR" sz="2000">
                <a:cs typeface="Calibri"/>
              </a:rPr>
              <a:t> - upitnik, program "Moj izbor"</a:t>
            </a:r>
            <a:r>
              <a:rPr lang="hr-HR" sz="2000" dirty="0">
                <a:cs typeface="Calibri"/>
              </a:rPr>
              <a:t/>
            </a:r>
            <a:br>
              <a:rPr lang="hr-HR" sz="2000" dirty="0">
                <a:cs typeface="Calibri"/>
              </a:rPr>
            </a:br>
            <a:endParaRPr lang="hr-HR" sz="2000" dirty="0">
              <a:cs typeface="Calibri"/>
            </a:endParaRPr>
          </a:p>
          <a:p>
            <a:r>
              <a:rPr lang="hr-HR" sz="2000" dirty="0">
                <a:cs typeface="Calibri"/>
                <a:hlinkClick r:id="rId6"/>
              </a:rPr>
              <a:t>http://e-usmjeravanje.hzz.hr/kojevjestinetrazeposlodavci</a:t>
            </a:r>
            <a:r>
              <a:rPr lang="hr-HR" sz="2000" dirty="0">
                <a:cs typeface="Calibri"/>
              </a:rPr>
              <a:t/>
            </a:r>
            <a:br>
              <a:rPr lang="hr-HR" sz="2000" dirty="0">
                <a:cs typeface="Calibri"/>
              </a:rPr>
            </a:br>
            <a:endParaRPr lang="hr-HR" sz="2000" dirty="0">
              <a:cs typeface="Calibri"/>
            </a:endParaRPr>
          </a:p>
          <a:p>
            <a:r>
              <a:rPr lang="hr-HR" sz="2000" dirty="0">
                <a:cs typeface="Calibri"/>
                <a:hlinkClick r:id="rId7"/>
              </a:rPr>
              <a:t>https://www.putkarijere.hr</a:t>
            </a:r>
            <a:r>
              <a:rPr lang="hr-HR" sz="2000" dirty="0">
                <a:cs typeface="Calibri"/>
              </a:rPr>
              <a:t> </a:t>
            </a:r>
          </a:p>
          <a:p>
            <a:pPr marL="0" indent="0">
              <a:buNone/>
            </a:pPr>
            <a:endParaRPr lang="hr-HR" sz="2000" dirty="0">
              <a:cs typeface="Calibri"/>
            </a:endParaRPr>
          </a:p>
          <a:p>
            <a:endParaRPr lang="hr-HR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38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DC417FB3-5101-4D38-BB37-493D63597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  <a:cs typeface="Calibri Light"/>
              </a:rPr>
              <a:t>UPOZNAJTE SVIJET RADA</a:t>
            </a:r>
            <a:endParaRPr lang="hr-HR" sz="400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C36CEE-BF08-468A-A558-1ABA8D47E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999" y="2494450"/>
            <a:ext cx="4599883" cy="4181385"/>
          </a:xfr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200" b="1">
                <a:cs typeface="Calibri"/>
              </a:rPr>
              <a:t>OPIS POSLOVA I UVJETI RADA</a:t>
            </a:r>
            <a:endParaRPr lang="hr-HR" sz="2200" b="1" dirty="0">
              <a:cs typeface="Calibri"/>
            </a:endParaRPr>
          </a:p>
          <a:p>
            <a:endParaRPr lang="hr-HR" sz="2200" dirty="0">
              <a:cs typeface="Calibri"/>
            </a:endParaRPr>
          </a:p>
          <a:p>
            <a:r>
              <a:rPr lang="hr-HR" sz="2200" b="1">
                <a:cs typeface="Calibri"/>
              </a:rPr>
              <a:t>POTREBNA ZNANJA, VJEŠTINE I OSOBINE</a:t>
            </a:r>
            <a:endParaRPr lang="hr-HR" sz="2200" b="1" dirty="0">
              <a:cs typeface="Calibri"/>
            </a:endParaRPr>
          </a:p>
          <a:p>
            <a:pPr lvl="1"/>
            <a:r>
              <a:rPr lang="hr-HR" sz="2200">
                <a:cs typeface="Calibri"/>
              </a:rPr>
              <a:t>Zahtjevi pojedinog radnog mjesta</a:t>
            </a:r>
            <a:endParaRPr lang="hr-HR" sz="2200" dirty="0">
              <a:cs typeface="Calibri"/>
            </a:endParaRPr>
          </a:p>
          <a:p>
            <a:pPr marL="0" indent="0">
              <a:buNone/>
            </a:pPr>
            <a:endParaRPr lang="hr-HR" sz="2200" dirty="0">
              <a:cs typeface="Calibri"/>
            </a:endParaRPr>
          </a:p>
          <a:p>
            <a:r>
              <a:rPr lang="hr-HR" sz="2200" b="1">
                <a:cs typeface="Calibri"/>
              </a:rPr>
              <a:t>ZAPREKE ZA OBAVLJANJE POSLOVA</a:t>
            </a:r>
            <a:endParaRPr lang="hr-HR" sz="2200" b="1" dirty="0">
              <a:cs typeface="Calibri"/>
            </a:endParaRPr>
          </a:p>
          <a:p>
            <a:pPr lvl="1"/>
            <a:r>
              <a:rPr lang="hr-HR" sz="2200">
                <a:cs typeface="Calibri"/>
              </a:rPr>
              <a:t>Zdravstvene tškoće</a:t>
            </a:r>
          </a:p>
          <a:p>
            <a:pPr lvl="1"/>
            <a:r>
              <a:rPr lang="hr-HR" sz="2200">
                <a:cs typeface="Calibri"/>
              </a:rPr>
              <a:t>Obrada u HZZ - služba za profesionalno usmjeravanje</a:t>
            </a:r>
            <a:endParaRPr lang="hr-HR" sz="2200" dirty="0">
              <a:cs typeface="Calibri"/>
            </a:endParaRPr>
          </a:p>
        </p:txBody>
      </p:sp>
      <p:pic>
        <p:nvPicPr>
          <p:cNvPr id="4" name="Slika 4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EE21D1DF-F1BB-4049-8E90-77AD933EF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939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4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6800A5-FB12-4B09-84FC-5BD4560B1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245080"/>
            <a:ext cx="6241433" cy="4964362"/>
          </a:xfrm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sz="2400" dirty="0">
                <a:cs typeface="Calibri"/>
              </a:rPr>
              <a:t/>
            </a:r>
            <a:br>
              <a:rPr lang="hr-HR" sz="2400" dirty="0">
                <a:cs typeface="Calibri"/>
              </a:rPr>
            </a:br>
            <a:r>
              <a:rPr lang="hr-HR" sz="2400" dirty="0">
                <a:cs typeface="Calibri"/>
              </a:rPr>
              <a:t/>
            </a:r>
            <a:br>
              <a:rPr lang="hr-HR" sz="2400" dirty="0">
                <a:cs typeface="Calibri"/>
              </a:rPr>
            </a:br>
            <a:r>
              <a:rPr lang="hr-HR" sz="2400" b="1">
                <a:cs typeface="Calibri"/>
              </a:rPr>
              <a:t>MOGUĆNOSTI OBRAZOVANJA</a:t>
            </a:r>
            <a:endParaRPr lang="sr-Latn-RS" b="1">
              <a:cs typeface="Calibri" panose="020F0502020204030204"/>
            </a:endParaRPr>
          </a:p>
          <a:p>
            <a:pPr lvl="1"/>
            <a:r>
              <a:rPr lang="hr-HR">
                <a:cs typeface="Calibri"/>
              </a:rPr>
              <a:t>Uvjeti upisa, mogućnost nastavka školovanja, zaposlenje</a:t>
            </a:r>
          </a:p>
          <a:p>
            <a:endParaRPr lang="hr-HR" sz="2400">
              <a:cs typeface="Calibri"/>
            </a:endParaRPr>
          </a:p>
          <a:p>
            <a:pPr marL="0" indent="0">
              <a:buNone/>
            </a:pPr>
            <a:endParaRPr lang="hr-HR" sz="2400" dirty="0">
              <a:cs typeface="Calibri"/>
            </a:endParaRPr>
          </a:p>
          <a:p>
            <a:pPr marL="0" indent="0">
              <a:buNone/>
            </a:pPr>
            <a:r>
              <a:rPr lang="hr-HR" sz="2400" b="1">
                <a:cs typeface="Calibri"/>
              </a:rPr>
              <a:t>MOGUĆNOSTI ZAPOŠLJAVANJA</a:t>
            </a:r>
          </a:p>
          <a:p>
            <a:pPr lvl="1"/>
            <a:r>
              <a:rPr lang="hr-HR">
                <a:cs typeface="Calibri"/>
              </a:rPr>
              <a:t>Utjecaj tehnološkog razvoja, gospodarskih prilika i politike</a:t>
            </a:r>
          </a:p>
          <a:p>
            <a:pPr lvl="1"/>
            <a:endParaRPr lang="hr-HR" dirty="0">
              <a:cs typeface="Calibri"/>
            </a:endParaRPr>
          </a:p>
          <a:p>
            <a:pPr marL="457200" lvl="1" indent="0">
              <a:buNone/>
            </a:pPr>
            <a:endParaRPr lang="hr-HR" dirty="0">
              <a:cs typeface="Calibri"/>
            </a:endParaRPr>
          </a:p>
          <a:p>
            <a:pPr marL="0" indent="0">
              <a:buNone/>
            </a:pPr>
            <a:endParaRPr lang="hr-HR" sz="2400">
              <a:cs typeface="Calibri"/>
            </a:endParaRPr>
          </a:p>
        </p:txBody>
      </p:sp>
      <p:pic>
        <p:nvPicPr>
          <p:cNvPr id="5" name="Slika 5" descr="Slika na kojoj se prikazuje crtež&#10;&#10;Opis je generiran uz vrlo visoku pouzdanost">
            <a:extLst>
              <a:ext uri="{FF2B5EF4-FFF2-40B4-BE49-F238E27FC236}">
                <a16:creationId xmlns:a16="http://schemas.microsoft.com/office/drawing/2014/main" id="{64E30ACD-C214-4F86-A8B7-C00036101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287" y="1710457"/>
            <a:ext cx="4270973" cy="42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11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E9428E5-E2DE-4003-84A5-9892C69ED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29" y="802955"/>
            <a:ext cx="5140141" cy="1454051"/>
          </a:xfrm>
        </p:spPr>
        <p:txBody>
          <a:bodyPr>
            <a:normAutofit/>
          </a:bodyPr>
          <a:lstStyle/>
          <a:p>
            <a:r>
              <a:rPr lang="hr-HR" sz="3600" b="1">
                <a:solidFill>
                  <a:srgbClr val="000000"/>
                </a:solidFill>
                <a:cs typeface="Calibri Light"/>
              </a:rPr>
              <a:t>UPOZNAJTE SVIJET RADA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2A7C45-F9EF-441A-B277-4CC5FA0E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10" y="1947231"/>
            <a:ext cx="5700477" cy="4906229"/>
          </a:xfrm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hr-HR" sz="2100" dirty="0">
                <a:cs typeface="Calibri"/>
              </a:rPr>
              <a:t/>
            </a:r>
            <a:br>
              <a:rPr lang="hr-HR" sz="2100" dirty="0">
                <a:cs typeface="Calibri"/>
              </a:rPr>
            </a:br>
            <a:r>
              <a:rPr lang="hr-HR" sz="2100" dirty="0">
                <a:cs typeface="Calibri"/>
              </a:rPr>
              <a:t/>
            </a:r>
            <a:br>
              <a:rPr lang="hr-HR" sz="2100" dirty="0">
                <a:cs typeface="Calibri"/>
              </a:rPr>
            </a:br>
            <a:r>
              <a:rPr lang="hr-HR" sz="2100" dirty="0">
                <a:solidFill>
                  <a:srgbClr val="000000"/>
                </a:solidFill>
                <a:cs typeface="Calibri"/>
                <a:hlinkClick r:id="rId3"/>
              </a:rPr>
              <a:t>http://mrav.ffzg.hr/zanimanja/</a:t>
            </a:r>
            <a:r>
              <a:rPr lang="hr-HR" sz="2100">
                <a:solidFill>
                  <a:srgbClr val="000000"/>
                </a:solidFill>
                <a:cs typeface="Calibri"/>
              </a:rPr>
              <a:t> - Vodič kroz zanimanja</a:t>
            </a:r>
            <a:r>
              <a:rPr lang="hr-HR" sz="2100" dirty="0">
                <a:cs typeface="Calibri"/>
              </a:rPr>
              <a:t/>
            </a:r>
            <a:br>
              <a:rPr lang="hr-HR" sz="2100" dirty="0">
                <a:cs typeface="Calibri"/>
              </a:rPr>
            </a:br>
            <a:endParaRPr lang="hr-HR" sz="21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hr-HR" sz="2100" dirty="0">
                <a:solidFill>
                  <a:srgbClr val="000000"/>
                </a:solidFill>
                <a:cs typeface="Calibri"/>
                <a:hlinkClick r:id="rId4"/>
              </a:rPr>
              <a:t>http://e-usmjeravanje.hzz.hr/Pretraga</a:t>
            </a:r>
            <a:r>
              <a:rPr lang="hr-HR" sz="2100">
                <a:solidFill>
                  <a:srgbClr val="000000"/>
                </a:solidFill>
                <a:cs typeface="Calibri"/>
              </a:rPr>
              <a:t> - opisi zanimanja</a:t>
            </a:r>
            <a:r>
              <a:rPr lang="hr-HR" sz="2100" dirty="0">
                <a:cs typeface="Calibri"/>
              </a:rPr>
              <a:t/>
            </a:r>
            <a:br>
              <a:rPr lang="hr-HR" sz="2100" dirty="0">
                <a:cs typeface="Calibri"/>
              </a:rPr>
            </a:br>
            <a:endParaRPr lang="hr-HR" sz="21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hr-HR" sz="2100" dirty="0">
                <a:solidFill>
                  <a:srgbClr val="000000"/>
                </a:solidFill>
                <a:cs typeface="Calibri"/>
                <a:hlinkClick r:id="rId5"/>
              </a:rPr>
              <a:t>www.cisok.hr</a:t>
            </a:r>
            <a:r>
              <a:rPr lang="hr-HR" sz="2100">
                <a:solidFill>
                  <a:srgbClr val="000000"/>
                </a:solidFill>
                <a:cs typeface="Calibri"/>
              </a:rPr>
              <a:t> - vodiči, brošure, informacije</a:t>
            </a:r>
            <a:r>
              <a:rPr lang="hr-HR" sz="2100" dirty="0">
                <a:cs typeface="Calibri"/>
              </a:rPr>
              <a:t/>
            </a:r>
            <a:br>
              <a:rPr lang="hr-HR" sz="2100" dirty="0">
                <a:cs typeface="Calibri"/>
              </a:rPr>
            </a:br>
            <a:endParaRPr lang="hr-HR" sz="21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hr-HR" sz="2100" dirty="0">
                <a:solidFill>
                  <a:srgbClr val="000000"/>
                </a:solidFill>
                <a:cs typeface="Calibri"/>
                <a:hlinkClick r:id="rId6"/>
              </a:rPr>
              <a:t>www.hzz.hr</a:t>
            </a:r>
            <a:r>
              <a:rPr lang="hr-HR" sz="2100">
                <a:solidFill>
                  <a:srgbClr val="000000"/>
                </a:solidFill>
                <a:cs typeface="Calibri"/>
              </a:rPr>
              <a:t> - najtraženija zanimanja </a:t>
            </a:r>
          </a:p>
          <a:p>
            <a:pPr marL="0" indent="0">
              <a:buNone/>
            </a:pPr>
            <a:endParaRPr lang="hr-HR" sz="21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hr-HR" sz="2100" dirty="0">
                <a:solidFill>
                  <a:srgbClr val="000000"/>
                </a:solidFill>
                <a:cs typeface="Calibri"/>
                <a:hlinkClick r:id="rId7"/>
              </a:rPr>
              <a:t>http://e-usmjeravanje.hzz.hr/</a:t>
            </a:r>
            <a:r>
              <a:rPr lang="hr-HR" sz="2100" dirty="0">
                <a:solidFill>
                  <a:srgbClr val="000000"/>
                </a:solidFill>
                <a:cs typeface="Calibri"/>
              </a:rPr>
              <a:t> - savjeti, opisi zanimanja, upisi u srednje škole program "Moj </a:t>
            </a:r>
            <a:r>
              <a:rPr lang="hr-HR" sz="2100">
                <a:solidFill>
                  <a:srgbClr val="000000"/>
                </a:solidFill>
                <a:cs typeface="Calibri"/>
              </a:rPr>
              <a:t>izbor"</a:t>
            </a:r>
          </a:p>
        </p:txBody>
      </p:sp>
      <p:sp>
        <p:nvSpPr>
          <p:cNvPr id="20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4" descr="Slika na kojoj se prikazuje tekst, hladnjak&#10;&#10;Opis je generiran uz vrlo visoku pouzdanost">
            <a:extLst>
              <a:ext uri="{FF2B5EF4-FFF2-40B4-BE49-F238E27FC236}">
                <a16:creationId xmlns:a16="http://schemas.microsoft.com/office/drawing/2014/main" id="{83F9C890-78AB-4B78-8E84-25D78FE1E6B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431" r="-1" b="4830"/>
          <a:stretch/>
        </p:blipFill>
        <p:spPr>
          <a:xfrm>
            <a:off x="8049727" y="1700784"/>
            <a:ext cx="3459562" cy="43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6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922967"/>
              </p:ext>
            </p:extLst>
          </p:nvPr>
        </p:nvGraphicFramePr>
        <p:xfrm>
          <a:off x="1699492" y="323851"/>
          <a:ext cx="8164944" cy="6494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39949">
                  <a:extLst>
                    <a:ext uri="{9D8B030D-6E8A-4147-A177-3AD203B41FA5}">
                      <a16:colId xmlns:a16="http://schemas.microsoft.com/office/drawing/2014/main" val="250046115"/>
                    </a:ext>
                  </a:extLst>
                </a:gridCol>
                <a:gridCol w="2624995">
                  <a:extLst>
                    <a:ext uri="{9D8B030D-6E8A-4147-A177-3AD203B41FA5}">
                      <a16:colId xmlns:a16="http://schemas.microsoft.com/office/drawing/2014/main" val="821459409"/>
                    </a:ext>
                  </a:extLst>
                </a:gridCol>
              </a:tblGrid>
              <a:tr h="5136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Opis </a:t>
                      </a:r>
                      <a:r>
                        <a:rPr lang="hr-HR" sz="1100" dirty="0" smtClean="0">
                          <a:effectLst/>
                        </a:rPr>
                        <a:t>postupaka –LJETNI</a:t>
                      </a:r>
                      <a:r>
                        <a:rPr lang="hr-HR" sz="1100" baseline="0" dirty="0" smtClean="0">
                          <a:effectLst/>
                        </a:rPr>
                        <a:t>  UPISNI ROK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Datum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extLst>
                  <a:ext uri="{0D108BD9-81ED-4DB2-BD59-A6C34878D82A}">
                    <a16:rowId xmlns:a16="http://schemas.microsoft.com/office/drawing/2014/main" val="1912390599"/>
                  </a:ext>
                </a:extLst>
              </a:tr>
              <a:tr h="252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Početak prijava u sustav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1. 6. 2020.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extLst>
                  <a:ext uri="{0D108BD9-81ED-4DB2-BD59-A6C34878D82A}">
                    <a16:rowId xmlns:a16="http://schemas.microsoft.com/office/drawing/2014/main" val="3683730623"/>
                  </a:ext>
                </a:extLst>
              </a:tr>
              <a:tr h="395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Završetak registracije za kandidate izvan redovitog sustava obrazovanja RH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13. 7. 2020.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extLst>
                  <a:ext uri="{0D108BD9-81ED-4DB2-BD59-A6C34878D82A}">
                    <a16:rowId xmlns:a16="http://schemas.microsoft.com/office/drawing/2014/main" val="4279348954"/>
                  </a:ext>
                </a:extLst>
              </a:tr>
              <a:tr h="252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Početak prijava obrazovnih programa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8. 7. 2020.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extLst>
                  <a:ext uri="{0D108BD9-81ED-4DB2-BD59-A6C34878D82A}">
                    <a16:rowId xmlns:a16="http://schemas.microsoft.com/office/drawing/2014/main" val="2715095017"/>
                  </a:ext>
                </a:extLst>
              </a:tr>
              <a:tr h="252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Završetak prijave obrazovnih programa koji zahtijevaju dodatne provjere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12. 7. 2020.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extLst>
                  <a:ext uri="{0D108BD9-81ED-4DB2-BD59-A6C34878D82A}">
                    <a16:rowId xmlns:a16="http://schemas.microsoft.com/office/drawing/2014/main" val="4146135048"/>
                  </a:ext>
                </a:extLst>
              </a:tr>
              <a:tr h="252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Provođenje dodatnih ispita i provjera te unos rezultata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13. 7. – 16. 7. 2020.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extLst>
                  <a:ext uri="{0D108BD9-81ED-4DB2-BD59-A6C34878D82A}">
                    <a16:rowId xmlns:a16="http://schemas.microsoft.com/office/drawing/2014/main" val="3597931522"/>
                  </a:ext>
                </a:extLst>
              </a:tr>
              <a:tr h="399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Rok za dostavu dokumentacije redovitih učenika (stručno mišljenje HZZ-a i ostali dokumenti kojima se ostvaruju dodatna prava za upis)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13. 7. 2020.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extLst>
                  <a:ext uri="{0D108BD9-81ED-4DB2-BD59-A6C34878D82A}">
                    <a16:rowId xmlns:a16="http://schemas.microsoft.com/office/drawing/2014/main" val="2288552222"/>
                  </a:ext>
                </a:extLst>
              </a:tr>
              <a:tr h="399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Dostava osobnih dokumenata i svjedodžbi za kandidate izvan redovitog sustava obrazovanja RH Središnjem prijavnom uredu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1. 6. – 8. 7. 2020.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extLst>
                  <a:ext uri="{0D108BD9-81ED-4DB2-BD59-A6C34878D82A}">
                    <a16:rowId xmlns:a16="http://schemas.microsoft.com/office/drawing/2014/main" val="4018690188"/>
                  </a:ext>
                </a:extLst>
              </a:tr>
              <a:tr h="539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Unos prigovora na osobne podatke, ocjene, natjecanja, rezultate dodatnih provjera i podatke na temelju kojih se ostvaruju dodatna prava za upis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20. 7. 2020.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extLst>
                  <a:ext uri="{0D108BD9-81ED-4DB2-BD59-A6C34878D82A}">
                    <a16:rowId xmlns:a16="http://schemas.microsoft.com/office/drawing/2014/main" val="789704903"/>
                  </a:ext>
                </a:extLst>
              </a:tr>
              <a:tr h="252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Brisanje s lista kandidata koji nisu zadovoljili preduvjete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21. 7. 2020.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extLst>
                  <a:ext uri="{0D108BD9-81ED-4DB2-BD59-A6C34878D82A}">
                    <a16:rowId xmlns:a16="http://schemas.microsoft.com/office/drawing/2014/main" val="918668567"/>
                  </a:ext>
                </a:extLst>
              </a:tr>
              <a:tr h="399347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Završetak prijava obrazovnih programa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Početak ispisa prijavnica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22. 7. 2020.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extLst>
                  <a:ext uri="{0D108BD9-81ED-4DB2-BD59-A6C34878D82A}">
                    <a16:rowId xmlns:a16="http://schemas.microsoft.com/office/drawing/2014/main" val="1438729531"/>
                  </a:ext>
                </a:extLst>
              </a:tr>
              <a:tr h="563377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Krajnji rok za zaprimanje potpisanih prijavnica (učenici dostavljaju razrednicima, a ostali kandidati šalju prijavnice Središnjem prijavnom uredu)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Brisanje s lista kandidata koji nisu zadovoljili preduvjete ili dostavili prijavnice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24. 7. 2020.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extLst>
                  <a:ext uri="{0D108BD9-81ED-4DB2-BD59-A6C34878D82A}">
                    <a16:rowId xmlns:a16="http://schemas.microsoft.com/office/drawing/2014/main" val="1038525768"/>
                  </a:ext>
                </a:extLst>
              </a:tr>
              <a:tr h="235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Objava konačnih ljestvica poretka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25. 7. 2020.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extLst>
                  <a:ext uri="{0D108BD9-81ED-4DB2-BD59-A6C34878D82A}">
                    <a16:rowId xmlns:a16="http://schemas.microsoft.com/office/drawing/2014/main" val="2496164716"/>
                  </a:ext>
                </a:extLst>
              </a:tr>
              <a:tr h="128093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Dostava dokumenata koji su uvjet za upis u određeni program obrazovanja (potvrda školske medicine, potvrda obiteljskog liječnika ili liječnička svjedodžba medicine rada i ostali dokumenti kojima su ostvarena dodatna prava za upis) srednje škole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Dostava potpisanog obrasca o upisu u I. razred srednje škole (upisnice) u srednju školu u koju se učenik upisao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(škole same određuju točne datume za zaprimanje upisnica i dodatne dokumentacije u sklopu ovdje predviđenog razdoblja i objavljuju ih u natječaju te na svojoj mrežnoj stranici i oglasnoj ploči škole)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27. 7. – 31. 7. 2020.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extLst>
                  <a:ext uri="{0D108BD9-81ED-4DB2-BD59-A6C34878D82A}">
                    <a16:rowId xmlns:a16="http://schemas.microsoft.com/office/drawing/2014/main" val="1333167441"/>
                  </a:ext>
                </a:extLst>
              </a:tr>
              <a:tr h="252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Objava okvirnoga broja slobodnih mjesta za jesenski upisni rok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1. 8. 2020.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extLst>
                  <a:ext uri="{0D108BD9-81ED-4DB2-BD59-A6C34878D82A}">
                    <a16:rowId xmlns:a16="http://schemas.microsoft.com/office/drawing/2014/main" val="1297776876"/>
                  </a:ext>
                </a:extLst>
              </a:tr>
              <a:tr h="252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Službena objava slobodnih mjesta za jesenski upisni rok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12. 8. 2020.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4" marR="34714" marT="34714" marB="43393" anchor="ctr"/>
                </a:tc>
                <a:extLst>
                  <a:ext uri="{0D108BD9-81ED-4DB2-BD59-A6C34878D82A}">
                    <a16:rowId xmlns:a16="http://schemas.microsoft.com/office/drawing/2014/main" val="3811654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8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44279"/>
              </p:ext>
            </p:extLst>
          </p:nvPr>
        </p:nvGraphicFramePr>
        <p:xfrm>
          <a:off x="1809751" y="447675"/>
          <a:ext cx="8134350" cy="5610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4794">
                  <a:extLst>
                    <a:ext uri="{9D8B030D-6E8A-4147-A177-3AD203B41FA5}">
                      <a16:colId xmlns:a16="http://schemas.microsoft.com/office/drawing/2014/main" val="2269793465"/>
                    </a:ext>
                  </a:extLst>
                </a:gridCol>
                <a:gridCol w="3299556">
                  <a:extLst>
                    <a:ext uri="{9D8B030D-6E8A-4147-A177-3AD203B41FA5}">
                      <a16:colId xmlns:a16="http://schemas.microsoft.com/office/drawing/2014/main" val="2191513321"/>
                    </a:ext>
                  </a:extLst>
                </a:gridCol>
              </a:tblGrid>
              <a:tr h="247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Opis </a:t>
                      </a:r>
                      <a:r>
                        <a:rPr lang="hr-HR" sz="1000" dirty="0" smtClean="0">
                          <a:effectLst/>
                        </a:rPr>
                        <a:t>postupaka –JESENSKI UPISNI</a:t>
                      </a:r>
                      <a:r>
                        <a:rPr lang="hr-HR" sz="1000" baseline="0" dirty="0" smtClean="0">
                          <a:effectLst/>
                        </a:rPr>
                        <a:t> ROK</a:t>
                      </a:r>
                      <a:r>
                        <a:rPr lang="hr-HR" sz="1000" dirty="0" smtClean="0">
                          <a:effectLst/>
                        </a:rPr>
                        <a:t> ROK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48" marR="42148" marT="42148" marB="526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Datum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48" marR="42148" marT="42148" marB="52685" anchor="ctr"/>
                </a:tc>
                <a:extLst>
                  <a:ext uri="{0D108BD9-81ED-4DB2-BD59-A6C34878D82A}">
                    <a16:rowId xmlns:a16="http://schemas.microsoft.com/office/drawing/2014/main" val="1418414309"/>
                  </a:ext>
                </a:extLst>
              </a:tr>
              <a:tr h="284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Početak prijava u sustav i prijava obrazovnih programa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48" marR="42148" marT="42148" marB="526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21. 8. 2020.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48" marR="42148" marT="42148" marB="52685" anchor="ctr"/>
                </a:tc>
                <a:extLst>
                  <a:ext uri="{0D108BD9-81ED-4DB2-BD59-A6C34878D82A}">
                    <a16:rowId xmlns:a16="http://schemas.microsoft.com/office/drawing/2014/main" val="3413027392"/>
                  </a:ext>
                </a:extLst>
              </a:tr>
              <a:tr h="68854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Završetak registracije za kandidate izvan redovitog sustava obrazovanja RH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Dostava osobnih dokumenata, svjedodžbi i ostale dokumentacije za kandidate izvan redovitoga sustava obrazovanja RH Središnjem prijavnom uredu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48" marR="42148" marT="42148" marB="526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24. 8. 2020.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48" marR="42148" marT="42148" marB="52685" anchor="ctr"/>
                </a:tc>
                <a:extLst>
                  <a:ext uri="{0D108BD9-81ED-4DB2-BD59-A6C34878D82A}">
                    <a16:rowId xmlns:a16="http://schemas.microsoft.com/office/drawing/2014/main" val="898706999"/>
                  </a:ext>
                </a:extLst>
              </a:tr>
              <a:tr h="432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Dostava dokumentacije redovitih učenika (stručno mišljenje HZZ-a i ostali dokumenti kojima se ostvaruju dodatna prava za upis i sl.)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48" marR="42148" marT="42148" marB="526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21. 8. 2020.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48" marR="42148" marT="42148" marB="52685" anchor="ctr"/>
                </a:tc>
                <a:extLst>
                  <a:ext uri="{0D108BD9-81ED-4DB2-BD59-A6C34878D82A}">
                    <a16:rowId xmlns:a16="http://schemas.microsoft.com/office/drawing/2014/main" val="424119855"/>
                  </a:ext>
                </a:extLst>
              </a:tr>
              <a:tr h="432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Završetak prijave obrazovnih programa koji zahtijevaju dodatne provjere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48" marR="42148" marT="42148" marB="526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24. 8. 2020.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48" marR="42148" marT="42148" marB="52685" anchor="ctr"/>
                </a:tc>
                <a:extLst>
                  <a:ext uri="{0D108BD9-81ED-4DB2-BD59-A6C34878D82A}">
                    <a16:rowId xmlns:a16="http://schemas.microsoft.com/office/drawing/2014/main" val="4069874038"/>
                  </a:ext>
                </a:extLst>
              </a:tr>
              <a:tr h="284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Provođenje dodatnih ispita i provjera te unos rezultata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48" marR="42148" marT="42148" marB="526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25. 8. 2020.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48" marR="42148" marT="42148" marB="52685" anchor="ctr"/>
                </a:tc>
                <a:extLst>
                  <a:ext uri="{0D108BD9-81ED-4DB2-BD59-A6C34878D82A}">
                    <a16:rowId xmlns:a16="http://schemas.microsoft.com/office/drawing/2014/main" val="3347996726"/>
                  </a:ext>
                </a:extLst>
              </a:tr>
              <a:tr h="68854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Unos prigovora na osobne podatke, ocjene, natjecanja, rezultate dodatnih provjera i podatke na temelju kojih se ostvaruju dodatna prava za upis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Završetak unosa rezultata s popravnih ispita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Brisanje s lista kandidata koji nisu zadovoljili preduvjete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48" marR="42148" marT="42148" marB="526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27. 8. 2020.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48" marR="42148" marT="42148" marB="52685" anchor="ctr"/>
                </a:tc>
                <a:extLst>
                  <a:ext uri="{0D108BD9-81ED-4DB2-BD59-A6C34878D82A}">
                    <a16:rowId xmlns:a16="http://schemas.microsoft.com/office/drawing/2014/main" val="285998607"/>
                  </a:ext>
                </a:extLst>
              </a:tr>
              <a:tr h="40768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Završetak prijava obrazovnih programa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Početak ispisa prijavnica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48" marR="42148" marT="42148" marB="526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28. 8. 2020.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48" marR="42148" marT="42148" marB="52685" anchor="ctr"/>
                </a:tc>
                <a:extLst>
                  <a:ext uri="{0D108BD9-81ED-4DB2-BD59-A6C34878D82A}">
                    <a16:rowId xmlns:a16="http://schemas.microsoft.com/office/drawing/2014/main" val="3677913006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Krajnji rok za zaprimanje potpisanih prijavnica (učenici dostavljaju razrednicima, a ostali kandidati šalju Središnjem prijavnom uredu)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Brisanje s lista kandidata koji nisu zadovoljili preduvjete ili dostavili prijavnice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48" marR="42148" marT="42148" marB="526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31. 8. 2020.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48" marR="42148" marT="42148" marB="52685" anchor="ctr"/>
                </a:tc>
                <a:extLst>
                  <a:ext uri="{0D108BD9-81ED-4DB2-BD59-A6C34878D82A}">
                    <a16:rowId xmlns:a16="http://schemas.microsoft.com/office/drawing/2014/main" val="669709116"/>
                  </a:ext>
                </a:extLst>
              </a:tr>
              <a:tr h="247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Objava konačnih ljestvica poretka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48" marR="42148" marT="42148" marB="526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1. 9. 2020.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48" marR="42148" marT="42148" marB="52685" anchor="ctr"/>
                </a:tc>
                <a:extLst>
                  <a:ext uri="{0D108BD9-81ED-4DB2-BD59-A6C34878D82A}">
                    <a16:rowId xmlns:a16="http://schemas.microsoft.com/office/drawing/2014/main" val="2088239267"/>
                  </a:ext>
                </a:extLst>
              </a:tr>
              <a:tr h="97300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Dostava dokumenata koji su uvjet za upis u određeni program obrazovanja (potvrda liječnika školske medicine, potvrda obiteljskog liječnika ili liječnička svjedodžba medicine rada i ostali dokumenti kojima su ostvarena dodatna prava za upis) srednje škole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Dostava potpisanog obrasca o upisu u I. razred srednje škole (upisnice) u srednju školu u koju se učenik upisao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48" marR="42148" marT="42148" marB="526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2. 9. 2020.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48" marR="42148" marT="42148" marB="52685" anchor="ctr"/>
                </a:tc>
                <a:extLst>
                  <a:ext uri="{0D108BD9-81ED-4DB2-BD59-A6C34878D82A}">
                    <a16:rowId xmlns:a16="http://schemas.microsoft.com/office/drawing/2014/main" val="2245587300"/>
                  </a:ext>
                </a:extLst>
              </a:tr>
              <a:tr h="284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Objava slobodnih upisnih mjesta nakon jesenskoga upisnog roka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48" marR="42148" marT="42148" marB="526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3. 9. 2020.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48" marR="42148" marT="42148" marB="52685" anchor="ctr"/>
                </a:tc>
                <a:extLst>
                  <a:ext uri="{0D108BD9-81ED-4DB2-BD59-A6C34878D82A}">
                    <a16:rowId xmlns:a16="http://schemas.microsoft.com/office/drawing/2014/main" val="3032958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9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2716530" y="1914524"/>
          <a:ext cx="6758940" cy="432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5970">
                  <a:extLst>
                    <a:ext uri="{9D8B030D-6E8A-4147-A177-3AD203B41FA5}">
                      <a16:colId xmlns:a16="http://schemas.microsoft.com/office/drawing/2014/main" val="1879997308"/>
                    </a:ext>
                  </a:extLst>
                </a:gridCol>
                <a:gridCol w="2172970">
                  <a:extLst>
                    <a:ext uri="{9D8B030D-6E8A-4147-A177-3AD203B41FA5}">
                      <a16:colId xmlns:a16="http://schemas.microsoft.com/office/drawing/2014/main" val="2195162604"/>
                    </a:ext>
                  </a:extLst>
                </a:gridCol>
              </a:tblGrid>
              <a:tr h="790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Kandidati s teškoćama u razvoju prijavljuju se u županijskim upravnim odjelima, odnosno Gradskom uredu za obrazovanje Grada Zagreba te iskazuju svoj odabir s liste prioriteta redom kako bi željeli upisati obrazovne programe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8. 6. – 26. 6. 2020.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extLst>
                  <a:ext uri="{0D108BD9-81ED-4DB2-BD59-A6C34878D82A}">
                    <a16:rowId xmlns:a16="http://schemas.microsoft.com/office/drawing/2014/main" val="3239626138"/>
                  </a:ext>
                </a:extLst>
              </a:tr>
              <a:tr h="588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Registracija kandidata s teškoćama u razvoju izvan redovitog sustava obrazovanja RH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8. 6. – 26. 6. 2020.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extLst>
                  <a:ext uri="{0D108BD9-81ED-4DB2-BD59-A6C34878D82A}">
                    <a16:rowId xmlns:a16="http://schemas.microsoft.com/office/drawing/2014/main" val="3108922315"/>
                  </a:ext>
                </a:extLst>
              </a:tr>
              <a:tr h="588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Dostava osobnih dokumenata i svjedodžbi za kandidate s teškoćama u razvoju izvan redovitog sustava obrazovanja RH Središnjem prijavnom uredu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8. 6. – 29. 6. 2020.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extLst>
                  <a:ext uri="{0D108BD9-81ED-4DB2-BD59-A6C34878D82A}">
                    <a16:rowId xmlns:a16="http://schemas.microsoft.com/office/drawing/2014/main" val="1171234430"/>
                  </a:ext>
                </a:extLst>
              </a:tr>
              <a:tr h="588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Upisna povjerenstva županijskih upravnih odjela unose navedene odabire u sustav NISpuSŠ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8. 6. – 29. 6. 2020.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extLst>
                  <a:ext uri="{0D108BD9-81ED-4DB2-BD59-A6C34878D82A}">
                    <a16:rowId xmlns:a16="http://schemas.microsoft.com/office/drawing/2014/main" val="93501209"/>
                  </a:ext>
                </a:extLst>
              </a:tr>
              <a:tr h="372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Zatvaranje mogućnosti unosa odabira kandidata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29. 6. 2020.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extLst>
                  <a:ext uri="{0D108BD9-81ED-4DB2-BD59-A6C34878D82A}">
                    <a16:rowId xmlns:a16="http://schemas.microsoft.com/office/drawing/2014/main" val="1746215646"/>
                  </a:ext>
                </a:extLst>
              </a:tr>
              <a:tr h="588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Provođenje dodatnih provjera za kandidate s teškoćama u razvoju i unos rezultata u sustav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1. 7. – 2. 7. 2020.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extLst>
                  <a:ext uri="{0D108BD9-81ED-4DB2-BD59-A6C34878D82A}">
                    <a16:rowId xmlns:a16="http://schemas.microsoft.com/office/drawing/2014/main" val="4079621800"/>
                  </a:ext>
                </a:extLst>
              </a:tr>
              <a:tr h="372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Rangiranje kandidata s teškoćama u razvoju sukladno listama prioriteta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3. 7. 2020.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extLst>
                  <a:ext uri="{0D108BD9-81ED-4DB2-BD59-A6C34878D82A}">
                    <a16:rowId xmlns:a16="http://schemas.microsoft.com/office/drawing/2014/main" val="1372962587"/>
                  </a:ext>
                </a:extLst>
              </a:tr>
              <a:tr h="372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Smanjenje upisnih kvota razrednih odjela pojedinih obrazovnih programa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8. 7. 2020.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extLst>
                  <a:ext uri="{0D108BD9-81ED-4DB2-BD59-A6C34878D82A}">
                    <a16:rowId xmlns:a16="http://schemas.microsoft.com/office/drawing/2014/main" val="910269689"/>
                  </a:ext>
                </a:extLst>
              </a:tr>
            </a:tbl>
          </a:graphicData>
        </a:graphic>
      </p:graphicFrame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838200" y="552449"/>
            <a:ext cx="10515600" cy="697961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100" dirty="0" smtClean="0"/>
              <a:t>PRIJAVA KANDIDATA S TEŠKOĆAMA U RAZVOJU</a:t>
            </a:r>
            <a:br>
              <a:rPr lang="hr-HR" sz="3100" dirty="0" smtClean="0"/>
            </a:br>
            <a:r>
              <a:rPr lang="hr-HR" sz="3100" dirty="0" smtClean="0"/>
              <a:t>ljetni upisni rok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96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>PRIJAVA KANDIDATA S TEŠKOĆAMA U RAZVOJU</a:t>
            </a:r>
            <a:br>
              <a:rPr lang="hr-HR" dirty="0"/>
            </a:br>
            <a:r>
              <a:rPr lang="hr-HR" dirty="0" smtClean="0"/>
              <a:t>jesenski upisni </a:t>
            </a:r>
            <a:r>
              <a:rPr lang="hr-HR" dirty="0"/>
              <a:t>rok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534269"/>
              </p:ext>
            </p:extLst>
          </p:nvPr>
        </p:nvGraphicFramePr>
        <p:xfrm>
          <a:off x="2716530" y="2582068"/>
          <a:ext cx="6758940" cy="2837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5970">
                  <a:extLst>
                    <a:ext uri="{9D8B030D-6E8A-4147-A177-3AD203B41FA5}">
                      <a16:colId xmlns:a16="http://schemas.microsoft.com/office/drawing/2014/main" val="3426294797"/>
                    </a:ext>
                  </a:extLst>
                </a:gridCol>
                <a:gridCol w="2172970">
                  <a:extLst>
                    <a:ext uri="{9D8B030D-6E8A-4147-A177-3AD203B41FA5}">
                      <a16:colId xmlns:a16="http://schemas.microsoft.com/office/drawing/2014/main" val="3245682408"/>
                    </a:ext>
                  </a:extLst>
                </a:gridCol>
              </a:tblGrid>
              <a:tr h="917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Kandidati s teškoćama u razvoju prijavljuju se u županijskim upravnim odjelima, odnosno Gradskom uredu za obrazovanje Grada Zagreba te iskazuju svoj odabir liste prioriteta redom kako bi željeli upisati obrazovne programe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17. 8. – 19. 8. 2020.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extLst>
                  <a:ext uri="{0D108BD9-81ED-4DB2-BD59-A6C34878D82A}">
                    <a16:rowId xmlns:a16="http://schemas.microsoft.com/office/drawing/2014/main" val="4031824668"/>
                  </a:ext>
                </a:extLst>
              </a:tr>
              <a:tr h="528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Registracija kandidata s teškoćama u razvoju izvan redovitog sustava obrazovanja RH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17. 8. – 19. 8. 2020.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extLst>
                  <a:ext uri="{0D108BD9-81ED-4DB2-BD59-A6C34878D82A}">
                    <a16:rowId xmlns:a16="http://schemas.microsoft.com/office/drawing/2014/main" val="922405465"/>
                  </a:ext>
                </a:extLst>
              </a:tr>
              <a:tr h="528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Dostava osobnih dokumenata i svjedodžbi za kandidate s teškoćama u razvoju izvan redovitog sustava obrazovanja RH Središnjem prijavnom uredu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17. 8. – 19. 8. 2020.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extLst>
                  <a:ext uri="{0D108BD9-81ED-4DB2-BD59-A6C34878D82A}">
                    <a16:rowId xmlns:a16="http://schemas.microsoft.com/office/drawing/2014/main" val="29497991"/>
                  </a:ext>
                </a:extLst>
              </a:tr>
              <a:tr h="528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Upisna povjerenstva ureda državne uprave unose navedene odabire u sustav NISpuSŠ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17. 8. – 19. 8. 2020.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extLst>
                  <a:ext uri="{0D108BD9-81ED-4DB2-BD59-A6C34878D82A}">
                    <a16:rowId xmlns:a16="http://schemas.microsoft.com/office/drawing/2014/main" val="2589180587"/>
                  </a:ext>
                </a:extLst>
              </a:tr>
              <a:tr h="334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Zatvaranje mogućnosti unosa odabira kandidata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19. 8. 2020.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extLst>
                  <a:ext uri="{0D108BD9-81ED-4DB2-BD59-A6C34878D82A}">
                    <a16:rowId xmlns:a16="http://schemas.microsoft.com/office/drawing/2014/main" val="595685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1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ELEKTRONIČKA PRIJAVA </a:t>
            </a:r>
            <a:endParaRPr lang="hr-HR" dirty="0"/>
          </a:p>
        </p:txBody>
      </p:sp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>
            <a:fillRect/>
          </a:stretch>
        </p:blipFill>
        <p:spPr/>
      </p:pic>
      <p:sp>
        <p:nvSpPr>
          <p:cNvPr id="3" name="Rezervirano mjesto sadržaj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MZO -pripremilo </a:t>
            </a:r>
            <a:r>
              <a:rPr lang="hr-HR" dirty="0"/>
              <a:t>je Odluku o upisu u prvi razred srednje </a:t>
            </a:r>
            <a:r>
              <a:rPr lang="hr-HR" dirty="0" smtClean="0"/>
              <a:t>škole </a:t>
            </a:r>
            <a:r>
              <a:rPr lang="hr-HR" dirty="0"/>
              <a:t>sada se </a:t>
            </a:r>
            <a:r>
              <a:rPr lang="hr-HR" dirty="0" smtClean="0"/>
              <a:t>-daje </a:t>
            </a:r>
            <a:r>
              <a:rPr lang="hr-HR" dirty="0"/>
              <a:t>mogućnost slanja dokumentacije elektroničkim </a:t>
            </a:r>
            <a:r>
              <a:rPr lang="hr-HR" dirty="0" smtClean="0"/>
              <a:t>putem</a:t>
            </a:r>
            <a:r>
              <a:rPr lang="hr-HR" dirty="0"/>
              <a:t/>
            </a:r>
            <a:br>
              <a:rPr lang="hr-HR" dirty="0"/>
            </a:br>
            <a:endParaRPr lang="hr-HR" dirty="0" smtClean="0"/>
          </a:p>
          <a:p>
            <a:r>
              <a:rPr lang="hr-HR" dirty="0" smtClean="0"/>
              <a:t>Ministarstvo -propisalo </a:t>
            </a:r>
            <a:r>
              <a:rPr lang="hr-HR" dirty="0"/>
              <a:t>mogućnost dostave prijavnica za upis, kao i dokumenata o ispunjavanju posebnih uvjeta za upis, i elektroničkim putem</a:t>
            </a:r>
            <a:r>
              <a:rPr lang="hr-HR" dirty="0" smtClean="0"/>
              <a:t>.</a:t>
            </a:r>
          </a:p>
          <a:p>
            <a:r>
              <a:rPr lang="hr-HR" dirty="0" smtClean="0"/>
              <a:t>nakon </a:t>
            </a:r>
            <a:r>
              <a:rPr lang="hr-HR" dirty="0"/>
              <a:t>objave konačnih ljestvica poretka kandidata - 25. srpnja 2020. učenici ili roditelji/skrbnici upisnice u srednju školu mogu dostavljati i elektroničkim </a:t>
            </a:r>
            <a:r>
              <a:rPr lang="hr-HR" dirty="0" smtClean="0"/>
              <a:t>putem</a:t>
            </a:r>
            <a:r>
              <a:rPr lang="hr-HR" dirty="0"/>
              <a:t> 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2050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BE9BE9-EC2A-4200-B227-2C165782B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8" y="2026018"/>
            <a:ext cx="5270062" cy="4368455"/>
          </a:xfrm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hr-HR" sz="2400" b="1" dirty="0">
                <a:cs typeface="Calibri" panose="020F0502020204030204"/>
              </a:rPr>
              <a:t/>
            </a:r>
            <a:br>
              <a:rPr lang="hr-HR" sz="2400" b="1" dirty="0">
                <a:cs typeface="Calibri" panose="020F0502020204030204"/>
              </a:rPr>
            </a:br>
            <a:r>
              <a:rPr lang="hr-HR" sz="2400" b="1" dirty="0">
                <a:cs typeface="Calibri" panose="020F0502020204030204"/>
              </a:rPr>
              <a:t/>
            </a:r>
            <a:br>
              <a:rPr lang="hr-HR" sz="2400" b="1" dirty="0">
                <a:cs typeface="Calibri" panose="020F0502020204030204"/>
              </a:rPr>
            </a:br>
            <a:r>
              <a:rPr lang="hr-HR" sz="2400" b="1" dirty="0">
                <a:cs typeface="Calibri" panose="020F0502020204030204"/>
              </a:rPr>
              <a:t/>
            </a:r>
            <a:br>
              <a:rPr lang="hr-HR" sz="2400" b="1" dirty="0">
                <a:cs typeface="Calibri" panose="020F0502020204030204"/>
              </a:rPr>
            </a:br>
            <a:r>
              <a:rPr lang="hr-HR" sz="2400" b="1" dirty="0">
                <a:cs typeface="Calibri" panose="020F0502020204030204"/>
              </a:rPr>
              <a:t>Sretno svima u izboru zanimanja! Ukoliko imate nekih poteškoća prilikom odabira i potrebna vam je pomoć slobodno se </a:t>
            </a:r>
            <a:r>
              <a:rPr lang="hr-HR" sz="2400" b="1">
                <a:cs typeface="Calibri" panose="020F0502020204030204"/>
              </a:rPr>
              <a:t>obratite </a:t>
            </a:r>
            <a:r>
              <a:rPr lang="hr-HR" sz="2400" b="1" smtClean="0">
                <a:cs typeface="Calibri" panose="020F0502020204030204"/>
              </a:rPr>
              <a:t>pedagoginji</a:t>
            </a:r>
            <a:r>
              <a:rPr lang="hr-HR" sz="2400" b="1" smtClean="0">
                <a:cs typeface="Calibri" panose="020F0502020204030204"/>
              </a:rPr>
              <a:t> </a:t>
            </a:r>
            <a:r>
              <a:rPr lang="hr-HR" sz="2400" b="1" dirty="0">
                <a:cs typeface="Calibri" panose="020F0502020204030204"/>
              </a:rPr>
              <a:t>ili razrednicima! :)</a:t>
            </a:r>
            <a:endParaRPr lang="sr-Latn-RS" dirty="0">
              <a:cs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Slika 3">
            <a:extLst>
              <a:ext uri="{FF2B5EF4-FFF2-40B4-BE49-F238E27FC236}">
                <a16:creationId xmlns:a16="http://schemas.microsoft.com/office/drawing/2014/main" id="{F93F4588-315A-47A2-B5BB-7F3D4034F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90" y="272451"/>
            <a:ext cx="4942935" cy="3710796"/>
          </a:xfrm>
          <a:prstGeom prst="rect">
            <a:avLst/>
          </a:prstGeom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id="{DFC09B69-C938-43D1-A32E-C8F76DFDA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079" y="4693702"/>
            <a:ext cx="2743199" cy="155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B649C1-53EB-4EF5-BA98-94CCC536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49374" cy="133994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hr-HR">
                <a:cs typeface="Calibri Light"/>
              </a:rPr>
              <a:t>Zajednički elementi upisa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9F96FA-88A9-4748-9660-22931E3F4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sz="2000">
                <a:ea typeface="+mn-lt"/>
                <a:cs typeface="+mn-lt"/>
              </a:rPr>
              <a:t>Rokovi prijava za upis, razredbeni postupak i upis kandidata u prvi razred određuju se u skladu sa Odlukom o upisu  u 1. razred srednje škole u školskoj godini 2020./2021.</a:t>
            </a:r>
          </a:p>
          <a:p>
            <a:endParaRPr lang="hr-HR" dirty="0">
              <a:cs typeface="Calibri"/>
            </a:endParaRPr>
          </a:p>
          <a:p>
            <a:endParaRPr lang="hr-HR" dirty="0">
              <a:cs typeface="Calibri"/>
            </a:endParaRPr>
          </a:p>
          <a:p>
            <a:endParaRPr lang="hr-HR" dirty="0">
              <a:cs typeface="Calibri"/>
            </a:endParaRPr>
          </a:p>
          <a:p>
            <a:endParaRPr lang="hr-HR" dirty="0">
              <a:cs typeface="Calibri"/>
            </a:endParaRPr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5364A902-2A8D-4A35-A8AD-B7361536F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16779"/>
              </p:ext>
            </p:extLst>
          </p:nvPr>
        </p:nvGraphicFramePr>
        <p:xfrm>
          <a:off x="263609" y="2378303"/>
          <a:ext cx="10630942" cy="391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5471">
                  <a:extLst>
                    <a:ext uri="{9D8B030D-6E8A-4147-A177-3AD203B41FA5}">
                      <a16:colId xmlns:a16="http://schemas.microsoft.com/office/drawing/2014/main" val="3584645435"/>
                    </a:ext>
                  </a:extLst>
                </a:gridCol>
                <a:gridCol w="5315471">
                  <a:extLst>
                    <a:ext uri="{9D8B030D-6E8A-4147-A177-3AD203B41FA5}">
                      <a16:colId xmlns:a16="http://schemas.microsoft.com/office/drawing/2014/main" val="1216857734"/>
                    </a:ext>
                  </a:extLst>
                </a:gridCol>
              </a:tblGrid>
              <a:tr h="384810">
                <a:tc>
                  <a:txBody>
                    <a:bodyPr/>
                    <a:lstStyle/>
                    <a:p>
                      <a:pPr algn="ctr"/>
                      <a:r>
                        <a:rPr lang="hr-HR" b="1">
                          <a:solidFill>
                            <a:schemeClr val="tx1"/>
                          </a:solidFill>
                        </a:rPr>
                        <a:t>TROGODŠNJI PROGRAMI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>
                          <a:solidFill>
                            <a:schemeClr val="tx1"/>
                          </a:solidFill>
                        </a:rPr>
                        <a:t>ČETVEROGODIŠNJI PROGRAMI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570651"/>
                  </a:ext>
                </a:extLst>
              </a:tr>
              <a:tr h="3534410">
                <a:tc>
                  <a:txBody>
                    <a:bodyPr/>
                    <a:lstStyle/>
                    <a:p>
                      <a:pPr marL="742950" marR="0" lvl="1" indent="-28575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hr-HR" sz="1800" b="0" i="0" u="none" strike="noStrike" noProof="0">
                          <a:latin typeface="Calibri"/>
                        </a:rPr>
                        <a:t>Zaključne ocjene 7. i 8. razreda iz nastavnih predmeta: hrvatski jezik, matematika i strani jezik</a:t>
                      </a:r>
                      <a:endParaRPr lang="en-US" sz="1800" b="0" i="0" u="none" strike="noStrike" noProof="0">
                        <a:latin typeface="Calibri"/>
                      </a:endParaRPr>
                    </a:p>
                    <a:p>
                      <a:pPr marL="742950" marR="0" lvl="1" indent="-28575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hr-HR" sz="1800" b="0" i="0" u="none" strike="noStrike" noProof="0">
                          <a:latin typeface="Calibri"/>
                        </a:rPr>
                        <a:t>Prosjeci svih zaključnih ocjena svih nastavnih predmeta na dvije decimale od 5. do 8. razreda</a:t>
                      </a:r>
                      <a:endParaRPr lang="en-US" sz="1800" b="0" i="0" u="none" strike="noStrike" noProof="0">
                        <a:latin typeface="Calibri"/>
                      </a:endParaRPr>
                    </a:p>
                    <a:p>
                      <a:pPr marL="742950" marR="0" lvl="1" indent="-28575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hr-HR" sz="1800" b="0" i="0" u="none" strike="noStrike" noProof="0">
                          <a:latin typeface="Calibri"/>
                        </a:rPr>
                        <a:t>Najveći broj bodova: 50</a:t>
                      </a:r>
                      <a:endParaRPr lang="hr-HR" sz="18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marR="0" lvl="1" indent="-28575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hr-HR" sz="1800" b="0" i="0" u="none" strike="noStrike" noProof="0" dirty="0">
                          <a:latin typeface="Calibri"/>
                        </a:rPr>
                        <a:t>Zaključne ocjene 7. i 8. razreda iz nastavnih predmeta: hrvatski jezik, matematika i strani jezik</a:t>
                      </a:r>
                      <a:endParaRPr lang="en-US" sz="1800" b="0" i="0" u="none" strike="noStrike" noProof="0" dirty="0">
                        <a:latin typeface="Calibri"/>
                      </a:endParaRPr>
                    </a:p>
                    <a:p>
                      <a:pPr marL="742950" marR="0" lvl="1" indent="-28575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hr-HR" sz="1800" b="0" i="0" u="none" strike="noStrike" noProof="0" dirty="0">
                          <a:latin typeface="Calibri"/>
                        </a:rPr>
                        <a:t>Prosjeci svih zaključnih ocjena svih nastavnih predmeta na dvije decimale od 5. do 8. razreda</a:t>
                      </a:r>
                      <a:br>
                        <a:rPr lang="hr-HR" sz="1800" b="0" i="0" u="none" strike="noStrike" noProof="0" dirty="0">
                          <a:latin typeface="Calibri"/>
                        </a:rPr>
                      </a:br>
                      <a:r>
                        <a:rPr lang="hr-HR" sz="1800" b="0" i="0" u="none" strike="noStrike" noProof="0" dirty="0"/>
                        <a:t>Tri nastavna predmeta iz Popisa predmeta posebno važnih za upis</a:t>
                      </a:r>
                      <a:endParaRPr lang="en-US" sz="1800" b="0" i="0" u="none" strike="noStrike" noProof="0" dirty="0"/>
                    </a:p>
                    <a:p>
                      <a:pPr marL="742950" marR="0" lvl="1" indent="-28575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hr-HR" sz="1800" b="0" i="0" u="none" strike="noStrike" noProof="0" dirty="0"/>
                        <a:t>Najveći broj bodova: 80</a:t>
                      </a:r>
                      <a:endParaRPr lang="en-US" sz="1800" b="0" i="0" u="none" strike="noStrike" noProof="0" dirty="0"/>
                    </a:p>
                    <a:p>
                      <a:pPr marL="742950" marR="0" lvl="1" indent="-28575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hr-HR" sz="1800" b="0" i="0" u="none" strike="noStrike" noProof="0" dirty="0"/>
                        <a:t>Popis predmeta posebno važnih za upis:</a:t>
                      </a:r>
                    </a:p>
                    <a:p>
                      <a:pPr marL="457200" marR="0" lvl="1" indent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b="0" i="0" u="none" strike="noStrike" noProof="0" dirty="0"/>
                        <a:t> </a:t>
                      </a:r>
                      <a:r>
                        <a:rPr lang="hr-HR" sz="1800" b="0" i="0" u="none" strike="noStrike" noProof="0" dirty="0">
                          <a:latin typeface="Calibri"/>
                          <a:hlinkClick r:id="rId2"/>
                        </a:rPr>
                        <a:t>https://www.azoo.hr/images/Natjecanja2013/struni2013/Popis.pdf</a:t>
                      </a:r>
                      <a:endParaRPr lang="hr-HR" sz="1800" b="0" i="0" u="none" strike="noStrike" noProof="0" dirty="0"/>
                    </a:p>
                    <a:p>
                      <a:pPr marL="742950" marR="0" lvl="1" indent="-28575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hr-HR" sz="18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821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98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6719E7-02F7-4FC4-AE88-D840A2054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47450" cy="1339940"/>
          </a:xfrm>
        </p:spPr>
        <p:txBody>
          <a:bodyPr>
            <a:normAutofit/>
          </a:bodyPr>
          <a:lstStyle/>
          <a:p>
            <a:pPr algn="ctr"/>
            <a:r>
              <a:rPr lang="hr-HR" b="1">
                <a:cs typeface="Calibri Light"/>
              </a:rPr>
              <a:t>Dodatni elementi vrednovanja</a:t>
            </a:r>
          </a:p>
        </p:txBody>
      </p:sp>
      <p:graphicFrame>
        <p:nvGraphicFramePr>
          <p:cNvPr id="4" name="Dijagram 4">
            <a:extLst>
              <a:ext uri="{FF2B5EF4-FFF2-40B4-BE49-F238E27FC236}">
                <a16:creationId xmlns:a16="http://schemas.microsoft.com/office/drawing/2014/main" id="{F10B4CAE-8731-483A-A7B2-B6A8152DFE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759624"/>
              </p:ext>
            </p:extLst>
          </p:nvPr>
        </p:nvGraphicFramePr>
        <p:xfrm>
          <a:off x="527451" y="2745476"/>
          <a:ext cx="10515600" cy="403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Slika 13" descr="Slika na kojoj se prikazuje crtež&#10;&#10;Opis je generiran uz vrlo visoku pouzdanost">
            <a:extLst>
              <a:ext uri="{FF2B5EF4-FFF2-40B4-BE49-F238E27FC236}">
                <a16:creationId xmlns:a16="http://schemas.microsoft.com/office/drawing/2014/main" id="{145C66CF-F146-455F-B597-824767BA95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2480" y="290693"/>
            <a:ext cx="3506098" cy="238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8D2E5F-8EDA-4180-8ADE-6F393936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err="1"/>
              <a:t>Posebni</a:t>
            </a:r>
            <a:r>
              <a:rPr lang="en-US" b="1" dirty="0"/>
              <a:t> </a:t>
            </a:r>
            <a:r>
              <a:rPr lang="en-US" b="1" dirty="0" err="1"/>
              <a:t>elementi</a:t>
            </a:r>
            <a:r>
              <a:rPr lang="en-US" b="1" dirty="0"/>
              <a:t> </a:t>
            </a:r>
            <a:r>
              <a:rPr lang="en-US" b="1"/>
              <a:t>upisa </a:t>
            </a:r>
            <a:endParaRPr lang="en-US" b="1" err="1">
              <a:cs typeface="Calibri Light"/>
            </a:endParaRPr>
          </a:p>
        </p:txBody>
      </p:sp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id="{3B9B60D4-9101-4E43-9D2D-AD8F230E6C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140623"/>
              </p:ext>
            </p:extLst>
          </p:nvPr>
        </p:nvGraphicFramePr>
        <p:xfrm>
          <a:off x="838200" y="1526875"/>
          <a:ext cx="10515600" cy="4395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7" descr="Slika na kojoj se prikazuje crtež&#10;&#10;Opis je generiran uz vrlo visoku pouzdanost">
            <a:extLst>
              <a:ext uri="{FF2B5EF4-FFF2-40B4-BE49-F238E27FC236}">
                <a16:creationId xmlns:a16="http://schemas.microsoft.com/office/drawing/2014/main" id="{C3DCB73F-EF4F-4D42-9D45-6E48E4D898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7608" y="361949"/>
            <a:ext cx="1938068" cy="2151573"/>
          </a:xfrm>
          <a:prstGeom prst="rect">
            <a:avLst/>
          </a:prstGeom>
        </p:spPr>
      </p:pic>
      <p:pic>
        <p:nvPicPr>
          <p:cNvPr id="22" name="Slika 23" descr="Slika na kojoj se prikazuje crtež, sat, košulja&#10;&#10;Opis je generiran uz vrlo visoku pouzdanost">
            <a:extLst>
              <a:ext uri="{FF2B5EF4-FFF2-40B4-BE49-F238E27FC236}">
                <a16:creationId xmlns:a16="http://schemas.microsoft.com/office/drawing/2014/main" id="{80DAF773-D48D-4476-812C-034BF30D33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0394" y="4738598"/>
            <a:ext cx="2381250" cy="1924050"/>
          </a:xfrm>
          <a:prstGeom prst="rect">
            <a:avLst/>
          </a:prstGeom>
        </p:spPr>
      </p:pic>
      <p:pic>
        <p:nvPicPr>
          <p:cNvPr id="24" name="Slika 25" descr="Slika na kojoj se prikazuje crtež, rođendan, torta, sat&#10;&#10;Opis je generiran uz vrlo visoku pouzdanost">
            <a:extLst>
              <a:ext uri="{FF2B5EF4-FFF2-40B4-BE49-F238E27FC236}">
                <a16:creationId xmlns:a16="http://schemas.microsoft.com/office/drawing/2014/main" id="{E906B97E-A232-4824-BF62-34A06F3195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2204" y="4838610"/>
            <a:ext cx="2428875" cy="1724025"/>
          </a:xfrm>
          <a:prstGeom prst="rect">
            <a:avLst/>
          </a:prstGeom>
        </p:spPr>
      </p:pic>
      <p:pic>
        <p:nvPicPr>
          <p:cNvPr id="30" name="Slika 30" descr="Slika na kojoj se prikazuje na zatvorenom, muškarac, malo, soba&#10;&#10;Opis je generiran uz vrlo visoku pouzdanost">
            <a:extLst>
              <a:ext uri="{FF2B5EF4-FFF2-40B4-BE49-F238E27FC236}">
                <a16:creationId xmlns:a16="http://schemas.microsoft.com/office/drawing/2014/main" id="{C9B09BE4-2715-46C4-AE13-8A95F43C7C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5028" y="4822165"/>
            <a:ext cx="2616320" cy="17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5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627A4B2-136C-4FE4-B4C8-393D7FBA6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8257"/>
            <a:ext cx="7697638" cy="1411827"/>
          </a:xfrm>
          <a:prstGeom prst="ellipse">
            <a:avLst/>
          </a:prstGeo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b="1" err="1"/>
              <a:t>Zdravstvene</a:t>
            </a:r>
            <a:r>
              <a:rPr lang="en-US" b="1"/>
              <a:t> </a:t>
            </a:r>
            <a:r>
              <a:rPr lang="en-US" b="1" err="1"/>
              <a:t>kontradikcije</a:t>
            </a:r>
            <a:endParaRPr lang="en-US" b="1" err="1">
              <a:cs typeface="Calibri Light"/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5695172A-A384-4E04-BCE4-C12A6326AB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25670"/>
              </p:ext>
            </p:extLst>
          </p:nvPr>
        </p:nvGraphicFramePr>
        <p:xfrm>
          <a:off x="838200" y="2288875"/>
          <a:ext cx="10515600" cy="4223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8" descr="Slika na kojoj se prikazuje igračka&#10;&#10;Opis je generiran uz vrlo visoku pouzdanost">
            <a:extLst>
              <a:ext uri="{FF2B5EF4-FFF2-40B4-BE49-F238E27FC236}">
                <a16:creationId xmlns:a16="http://schemas.microsoft.com/office/drawing/2014/main" id="{4685F7AC-2778-43BF-8113-8B456D8A54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7532" y="40211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00E17F6-27CE-4C5F-AD06-C4F05FC63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897" y="518649"/>
            <a:ext cx="9882278" cy="1067634"/>
          </a:xfrm>
        </p:spPr>
        <p:txBody>
          <a:bodyPr anchor="ctr">
            <a:normAutofit/>
          </a:bodyPr>
          <a:lstStyle/>
          <a:p>
            <a:r>
              <a:rPr lang="hr-HR" b="1">
                <a:cs typeface="Calibri Light"/>
              </a:rPr>
              <a:t>Minimalni bodovni prag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628863"/>
            <a:ext cx="1128382" cy="847206"/>
            <a:chOff x="8183879" y="1000124"/>
            <a:chExt cx="1562267" cy="1172973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id="{1E42C195-E296-4F5E-B275-ADB0A4F57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907142"/>
              </p:ext>
            </p:extLst>
          </p:nvPr>
        </p:nvGraphicFramePr>
        <p:xfrm>
          <a:off x="629854" y="1860604"/>
          <a:ext cx="10907490" cy="409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115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9DA40653-6197-4F76-B142-A002B4C3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  <a:cs typeface="Calibri Light"/>
              </a:rPr>
              <a:t>Kako odabrati pravo zanimanje za sebe?</a:t>
            </a:r>
            <a:endParaRPr lang="hr-HR" sz="400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1A8E2B-6585-4E14-89BA-03D4D809F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130" y="2465696"/>
            <a:ext cx="4700526" cy="4195762"/>
          </a:xfr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000">
                <a:cs typeface="Calibri"/>
              </a:rPr>
              <a:t>Izbor zanimanja je jedna od </a:t>
            </a:r>
            <a:r>
              <a:rPr lang="hr-HR" sz="2000" b="1">
                <a:cs typeface="Calibri"/>
              </a:rPr>
              <a:t>najvažnijih</a:t>
            </a:r>
            <a:r>
              <a:rPr lang="hr-HR" sz="2000">
                <a:cs typeface="Calibri"/>
              </a:rPr>
              <a:t> odluka u životu</a:t>
            </a:r>
          </a:p>
          <a:p>
            <a:endParaRPr lang="hr-HR" sz="2000">
              <a:cs typeface="Calibri"/>
            </a:endParaRPr>
          </a:p>
          <a:p>
            <a:r>
              <a:rPr lang="hr-HR" sz="2000" b="1">
                <a:solidFill>
                  <a:schemeClr val="accent1"/>
                </a:solidFill>
                <a:cs typeface="Calibri"/>
              </a:rPr>
              <a:t>Planiranje karijere</a:t>
            </a:r>
            <a:r>
              <a:rPr lang="hr-HR" sz="2000">
                <a:cs typeface="Calibri"/>
              </a:rPr>
              <a:t> – 3 pitanja:</a:t>
            </a:r>
          </a:p>
          <a:p>
            <a:pPr lvl="1"/>
            <a:r>
              <a:rPr lang="hr-HR" sz="2000">
                <a:cs typeface="Calibri"/>
              </a:rPr>
              <a:t>Kako odabrati prikladno zanimanje i obrazovni program?</a:t>
            </a:r>
          </a:p>
          <a:p>
            <a:pPr marL="457200" lvl="1" indent="0">
              <a:buNone/>
            </a:pPr>
            <a:endParaRPr lang="hr-HR" sz="2000">
              <a:cs typeface="Calibri"/>
            </a:endParaRPr>
          </a:p>
          <a:p>
            <a:pPr lvl="1"/>
            <a:r>
              <a:rPr lang="hr-HR" sz="2000">
                <a:cs typeface="Calibri"/>
              </a:rPr>
              <a:t>Kako u pravom trenutku pronaći posao koji se nudi?</a:t>
            </a:r>
          </a:p>
          <a:p>
            <a:pPr marL="457200" lvl="1" indent="0">
              <a:buNone/>
            </a:pPr>
            <a:endParaRPr lang="hr-HR" sz="2000">
              <a:cs typeface="Calibri"/>
            </a:endParaRPr>
          </a:p>
          <a:p>
            <a:pPr lvl="1"/>
            <a:r>
              <a:rPr lang="hr-HR" sz="2000">
                <a:cs typeface="Calibri"/>
              </a:rPr>
              <a:t>Kako se najbolje predstaviti i dobiti posao?</a:t>
            </a:r>
          </a:p>
          <a:p>
            <a:pPr lvl="1"/>
            <a:endParaRPr lang="hr-HR" sz="2000">
              <a:cs typeface="Calibri"/>
            </a:endParaRPr>
          </a:p>
          <a:p>
            <a:pPr lvl="1"/>
            <a:endParaRPr lang="hr-HR" sz="2000">
              <a:cs typeface="Calibri"/>
            </a:endParaRPr>
          </a:p>
          <a:p>
            <a:pPr lvl="1"/>
            <a:endParaRPr lang="hr-HR" sz="2000">
              <a:cs typeface="Calibri"/>
            </a:endParaRPr>
          </a:p>
          <a:p>
            <a:pPr marL="457200" lvl="1" indent="0">
              <a:buNone/>
            </a:pPr>
            <a:endParaRPr lang="hr-HR" sz="2000">
              <a:cs typeface="Calibri"/>
            </a:endParaRPr>
          </a:p>
        </p:txBody>
      </p:sp>
      <p:pic>
        <p:nvPicPr>
          <p:cNvPr id="4" name="Slika 4" descr="Slika na kojoj se prikazuje alat&#10;&#10;Opis je generiran uz vrlo visoku pouzdanost">
            <a:extLst>
              <a:ext uri="{FF2B5EF4-FFF2-40B4-BE49-F238E27FC236}">
                <a16:creationId xmlns:a16="http://schemas.microsoft.com/office/drawing/2014/main" id="{62522E98-E362-4165-949A-4CDCF02FC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8" r="-1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1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5208E35-E002-4C01-8E1A-D9CA100D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  <a:cs typeface="Calibri Light"/>
              </a:rPr>
              <a:t>UPOZNAJTE SEBE</a:t>
            </a:r>
            <a:endParaRPr lang="hr-HR" sz="400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3A1D29-32F3-4544-BA05-D0B980F4B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269205" cy="4152630"/>
          </a:xfr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200" b="1">
                <a:cs typeface="Calibri"/>
              </a:rPr>
              <a:t>VRIJEDNOSTI</a:t>
            </a:r>
          </a:p>
          <a:p>
            <a:pPr lvl="1"/>
            <a:r>
              <a:rPr lang="hr-HR" sz="2200">
                <a:cs typeface="Calibri"/>
              </a:rPr>
              <a:t>Stavovi i uvjerenja o tom što je ispravno, dobro i poželjno</a:t>
            </a:r>
          </a:p>
          <a:p>
            <a:pPr lvl="1"/>
            <a:r>
              <a:rPr lang="hr-HR" sz="2200">
                <a:cs typeface="Calibri"/>
              </a:rPr>
              <a:t>Očituju se u našem ponašanju i određuju životne ciljeve</a:t>
            </a:r>
          </a:p>
          <a:p>
            <a:pPr marL="0" indent="0">
              <a:buNone/>
            </a:pPr>
            <a:endParaRPr lang="hr-HR" sz="2200">
              <a:cs typeface="Calibri"/>
            </a:endParaRPr>
          </a:p>
          <a:p>
            <a:r>
              <a:rPr lang="hr-HR" sz="2200" b="1">
                <a:cs typeface="Calibri"/>
              </a:rPr>
              <a:t>INTERESI</a:t>
            </a:r>
          </a:p>
          <a:p>
            <a:pPr lvl="1"/>
            <a:r>
              <a:rPr lang="hr-HR" sz="2200">
                <a:cs typeface="Calibri"/>
              </a:rPr>
              <a:t>Trajnija zanimanja za određene aktivnosti i spremnost da se njima bavimo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80CAA9AC-3E44-4D9D-8916-CB8445D38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939"/>
          <a:stretch/>
        </p:blipFill>
        <p:spPr>
          <a:xfrm>
            <a:off x="6094476" y="2959020"/>
            <a:ext cx="4802404" cy="31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2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65ECD3-91E3-4A0E-8D7A-63EB2DB41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788368"/>
            <a:ext cx="6487670" cy="5473755"/>
          </a:xfrm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 b="1" dirty="0">
                <a:cs typeface="Calibri"/>
              </a:rPr>
              <a:t>SPOSOBNOSTI</a:t>
            </a:r>
          </a:p>
          <a:p>
            <a:pPr lvl="1"/>
            <a:r>
              <a:rPr lang="hr-HR" dirty="0">
                <a:cs typeface="Calibri"/>
              </a:rPr>
              <a:t>Određuju ono što osoba može činiti</a:t>
            </a:r>
          </a:p>
          <a:p>
            <a:pPr lvl="1"/>
            <a:r>
              <a:rPr lang="hr-HR" dirty="0">
                <a:cs typeface="Calibri"/>
              </a:rPr>
              <a:t>Uvjet za uspješno obavljanje zanimanja</a:t>
            </a:r>
          </a:p>
          <a:p>
            <a:pPr lvl="1"/>
            <a:r>
              <a:rPr lang="hr-HR" dirty="0">
                <a:cs typeface="Calibri"/>
              </a:rPr>
              <a:t>Dijele se na:</a:t>
            </a:r>
          </a:p>
          <a:p>
            <a:pPr marL="457200" lvl="1" indent="0">
              <a:buNone/>
            </a:pPr>
            <a:r>
              <a:rPr lang="hr-HR" dirty="0">
                <a:cs typeface="Calibri"/>
              </a:rPr>
              <a:t>1. Intelektualne – npr. sposobnost pamćenja snalažljivost, kreativnost</a:t>
            </a:r>
          </a:p>
          <a:p>
            <a:pPr marL="457200" lvl="1" indent="0">
              <a:buNone/>
            </a:pPr>
            <a:r>
              <a:rPr lang="hr-HR" dirty="0">
                <a:cs typeface="Calibri"/>
              </a:rPr>
              <a:t>2. Motoričke - npr. brzina izvođenja pokreta, spretnost</a:t>
            </a:r>
          </a:p>
          <a:p>
            <a:pPr marL="457200" lvl="1" indent="0">
              <a:buNone/>
            </a:pPr>
            <a:r>
              <a:rPr lang="hr-HR" dirty="0">
                <a:cs typeface="Calibri"/>
              </a:rPr>
              <a:t>3. Osjetne – vidne, slušne, taktilne, njušne</a:t>
            </a:r>
          </a:p>
          <a:p>
            <a:endParaRPr lang="hr-HR" sz="2400" dirty="0">
              <a:cs typeface="Calibri"/>
            </a:endParaRPr>
          </a:p>
          <a:p>
            <a:r>
              <a:rPr lang="hr-HR" sz="2400" b="1" dirty="0">
                <a:cs typeface="Calibri"/>
              </a:rPr>
              <a:t>OSOBINE LIČNOSTI</a:t>
            </a:r>
          </a:p>
          <a:p>
            <a:pPr lvl="1"/>
            <a:r>
              <a:rPr lang="hr-HR" dirty="0">
                <a:cs typeface="Calibri"/>
              </a:rPr>
              <a:t>Način reagiranja u određenim situacijama</a:t>
            </a:r>
          </a:p>
          <a:p>
            <a:pPr marL="457200" lvl="1" indent="0">
              <a:buNone/>
            </a:pPr>
            <a:endParaRPr lang="hr-HR" dirty="0">
              <a:cs typeface="Calibri"/>
            </a:endParaRPr>
          </a:p>
        </p:txBody>
      </p:sp>
      <p:pic>
        <p:nvPicPr>
          <p:cNvPr id="4" name="Slika 4" descr="Slika na kojoj se prikazuje uređaj&#10;&#10;Opis je generiran uz vrlo visoku pouzdanost">
            <a:extLst>
              <a:ext uri="{FF2B5EF4-FFF2-40B4-BE49-F238E27FC236}">
                <a16:creationId xmlns:a16="http://schemas.microsoft.com/office/drawing/2014/main" id="{F396AFE1-57EC-4B23-AAE9-DCC409301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057" y="281401"/>
            <a:ext cx="3290005" cy="3010006"/>
          </a:xfrm>
          <a:prstGeom prst="rect">
            <a:avLst/>
          </a:prstGeom>
        </p:spPr>
      </p:pic>
      <p:pic>
        <p:nvPicPr>
          <p:cNvPr id="2" name="Slika 3">
            <a:extLst>
              <a:ext uri="{FF2B5EF4-FFF2-40B4-BE49-F238E27FC236}">
                <a16:creationId xmlns:a16="http://schemas.microsoft.com/office/drawing/2014/main" id="{A004D966-4B85-45A2-A8BA-DA1DE2132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248" y="3618503"/>
            <a:ext cx="3995623" cy="299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75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1387</Words>
  <Application>Microsoft Office PowerPoint</Application>
  <PresentationFormat>Široki zaslon</PresentationFormat>
  <Paragraphs>195</Paragraphs>
  <Slides>19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 Elementi i kriteriji za upis u srednju školu Kako odabrati pravo zanimanje</vt:lpstr>
      <vt:lpstr>Zajednički elementi upisa</vt:lpstr>
      <vt:lpstr>Dodatni elementi vrednovanja</vt:lpstr>
      <vt:lpstr>Posebni elementi upisa </vt:lpstr>
      <vt:lpstr>Zdravstvene kontradikcije</vt:lpstr>
      <vt:lpstr>Minimalni bodovni prag</vt:lpstr>
      <vt:lpstr>Kako odabrati pravo zanimanje za sebe?</vt:lpstr>
      <vt:lpstr>UPOZNAJTE SEBE</vt:lpstr>
      <vt:lpstr>PowerPoint prezentacija</vt:lpstr>
      <vt:lpstr>UPITNICI SAMOPROCJENE</vt:lpstr>
      <vt:lpstr>UPOZNAJTE SVIJET RADA</vt:lpstr>
      <vt:lpstr>PowerPoint prezentacija</vt:lpstr>
      <vt:lpstr>UPOZNAJTE SVIJET RADA</vt:lpstr>
      <vt:lpstr>PowerPoint prezentacija</vt:lpstr>
      <vt:lpstr>PowerPoint prezentacija</vt:lpstr>
      <vt:lpstr>PRIJAVA KANDIDATA S TEŠKOĆAMA U RAZVOJU ljetni upisni rok </vt:lpstr>
      <vt:lpstr>PRIJAVA KANDIDATA S TEŠKOĆAMA U RAZVOJU jesenski upisni rok</vt:lpstr>
      <vt:lpstr>ELEKTRONIČKA PRIJAVA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lastModifiedBy/>
  <cp:revision>244</cp:revision>
  <dcterms:created xsi:type="dcterms:W3CDTF">2020-05-18T10:08:16Z</dcterms:created>
  <dcterms:modified xsi:type="dcterms:W3CDTF">2020-05-29T07:28:26Z</dcterms:modified>
</cp:coreProperties>
</file>