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2D788C-6161-19C4-026D-AADC8E2E7E54}" v="76" dt="2020-04-13T09:35:07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RICA JURAŠIĆ" userId="S::zorica.jurasic@skole.hr::25ca8564-ae69-4c33-8b2e-86c904b721f3" providerId="AD" clId="Web-{3E2D788C-6161-19C4-026D-AADC8E2E7E54}"/>
    <pc:docChg chg="modSld addMainMaster delMainMaster">
      <pc:chgData name="ZORICA JURAŠIĆ" userId="S::zorica.jurasic@skole.hr::25ca8564-ae69-4c33-8b2e-86c904b721f3" providerId="AD" clId="Web-{3E2D788C-6161-19C4-026D-AADC8E2E7E54}" dt="2020-04-13T09:35:07.301" v="71"/>
      <pc:docMkLst>
        <pc:docMk/>
      </pc:docMkLst>
      <pc:sldChg chg="addSp delSp modSp mod setBg modClrScheme chgLayout">
        <pc:chgData name="ZORICA JURAŠIĆ" userId="S::zorica.jurasic@skole.hr::25ca8564-ae69-4c33-8b2e-86c904b721f3" providerId="AD" clId="Web-{3E2D788C-6161-19C4-026D-AADC8E2E7E54}" dt="2020-04-13T09:35:07.301" v="71"/>
        <pc:sldMkLst>
          <pc:docMk/>
          <pc:sldMk cId="4262868419" sldId="256"/>
        </pc:sldMkLst>
        <pc:spChg chg="mod ord">
          <ac:chgData name="ZORICA JURAŠIĆ" userId="S::zorica.jurasic@skole.hr::25ca8564-ae69-4c33-8b2e-86c904b721f3" providerId="AD" clId="Web-{3E2D788C-6161-19C4-026D-AADC8E2E7E54}" dt="2020-04-13T09:34:57.160" v="67" actId="1076"/>
          <ac:spMkLst>
            <pc:docMk/>
            <pc:sldMk cId="4262868419" sldId="256"/>
            <ac:spMk id="2" creationId="{70752FD7-76EF-4EBF-8807-5A08A9C8EA09}"/>
          </ac:spMkLst>
        </pc:spChg>
        <pc:spChg chg="del mod ord">
          <ac:chgData name="ZORICA JURAŠIĆ" userId="S::zorica.jurasic@skole.hr::25ca8564-ae69-4c33-8b2e-86c904b721f3" providerId="AD" clId="Web-{3E2D788C-6161-19C4-026D-AADC8E2E7E54}" dt="2020-04-13T09:35:07.301" v="71"/>
          <ac:spMkLst>
            <pc:docMk/>
            <pc:sldMk cId="4262868419" sldId="256"/>
            <ac:spMk id="3" creationId="{F4C8D8C1-1062-49B2-BB56-D9F8E5DA6EB6}"/>
          </ac:spMkLst>
        </pc:spChg>
        <pc:picChg chg="add del mod">
          <ac:chgData name="ZORICA JURAŠIĆ" userId="S::zorica.jurasic@skole.hr::25ca8564-ae69-4c33-8b2e-86c904b721f3" providerId="AD" clId="Web-{3E2D788C-6161-19C4-026D-AADC8E2E7E54}" dt="2020-04-13T09:34:14.895" v="63"/>
          <ac:picMkLst>
            <pc:docMk/>
            <pc:sldMk cId="4262868419" sldId="256"/>
            <ac:picMk id="4" creationId="{357B33FB-CE11-4271-BA40-AA73ECA951DB}"/>
          </ac:picMkLst>
        </pc:picChg>
      </pc:sldChg>
      <pc:sldMasterChg chg="del delSldLayout">
        <pc:chgData name="ZORICA JURAŠIĆ" userId="S::zorica.jurasic@skole.hr::25ca8564-ae69-4c33-8b2e-86c904b721f3" providerId="AD" clId="Web-{3E2D788C-6161-19C4-026D-AADC8E2E7E54}" dt="2020-04-13T09:32:26.301" v="58"/>
        <pc:sldMasterMkLst>
          <pc:docMk/>
          <pc:sldMasterMk cId="0" sldId="2147483648"/>
        </pc:sldMasterMkLst>
        <pc:sldLayoutChg chg="del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add addSldLayout modSldLayout">
        <pc:chgData name="ZORICA JURAŠIĆ" userId="S::zorica.jurasic@skole.hr::25ca8564-ae69-4c33-8b2e-86c904b721f3" providerId="AD" clId="Web-{3E2D788C-6161-19C4-026D-AADC8E2E7E54}" dt="2020-04-13T09:32:26.301" v="58"/>
        <pc:sldMasterMkLst>
          <pc:docMk/>
          <pc:sldMasterMk cId="4194932197" sldId="2147483660"/>
        </pc:sldMasterMkLst>
        <pc:sldLayoutChg chg="add mod replId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4194932197" sldId="2147483660"/>
            <pc:sldLayoutMk cId="1445382184" sldId="2147483661"/>
          </pc:sldLayoutMkLst>
        </pc:sldLayoutChg>
        <pc:sldLayoutChg chg="add mod replId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4194932197" sldId="2147483660"/>
            <pc:sldLayoutMk cId="1654023410" sldId="2147483662"/>
          </pc:sldLayoutMkLst>
        </pc:sldLayoutChg>
        <pc:sldLayoutChg chg="add mod replId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4194932197" sldId="2147483660"/>
            <pc:sldLayoutMk cId="1910810971" sldId="2147483663"/>
          </pc:sldLayoutMkLst>
        </pc:sldLayoutChg>
        <pc:sldLayoutChg chg="add mod replId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4194932197" sldId="2147483660"/>
            <pc:sldLayoutMk cId="1851975830" sldId="2147483664"/>
          </pc:sldLayoutMkLst>
        </pc:sldLayoutChg>
        <pc:sldLayoutChg chg="add mod replId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4194932197" sldId="2147483660"/>
            <pc:sldLayoutMk cId="2235045646" sldId="2147483665"/>
          </pc:sldLayoutMkLst>
        </pc:sldLayoutChg>
        <pc:sldLayoutChg chg="add mod replId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4194932197" sldId="2147483660"/>
            <pc:sldLayoutMk cId="3488064690" sldId="2147483666"/>
          </pc:sldLayoutMkLst>
        </pc:sldLayoutChg>
        <pc:sldLayoutChg chg="add mod replId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4194932197" sldId="2147483660"/>
            <pc:sldLayoutMk cId="3105839992" sldId="2147483667"/>
          </pc:sldLayoutMkLst>
        </pc:sldLayoutChg>
        <pc:sldLayoutChg chg="add mod replId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4194932197" sldId="2147483660"/>
            <pc:sldLayoutMk cId="1989913973" sldId="2147483668"/>
          </pc:sldLayoutMkLst>
        </pc:sldLayoutChg>
        <pc:sldLayoutChg chg="add mod replId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4194932197" sldId="2147483660"/>
            <pc:sldLayoutMk cId="4064605707" sldId="2147483669"/>
          </pc:sldLayoutMkLst>
        </pc:sldLayoutChg>
        <pc:sldLayoutChg chg="add mod replId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4194932197" sldId="2147483660"/>
            <pc:sldLayoutMk cId="1899411211" sldId="2147483670"/>
          </pc:sldLayoutMkLst>
        </pc:sldLayoutChg>
        <pc:sldLayoutChg chg="add mod replId">
          <pc:chgData name="ZORICA JURAŠIĆ" userId="S::zorica.jurasic@skole.hr::25ca8564-ae69-4c33-8b2e-86c904b721f3" providerId="AD" clId="Web-{3E2D788C-6161-19C4-026D-AADC8E2E7E54}" dt="2020-04-13T09:32:26.301" v="58"/>
          <pc:sldLayoutMkLst>
            <pc:docMk/>
            <pc:sldMasterMk cId="4194932197" sldId="2147483660"/>
            <pc:sldLayoutMk cId="1811017478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3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2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8601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9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1813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68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45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5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5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87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2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9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6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3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7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7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6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211976" y="4846638"/>
            <a:ext cx="9884229" cy="1749425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  <a:cs typeface="Calibri Light"/>
              </a:rPr>
              <a:t>Vrednovanje u virtualnom </a:t>
            </a:r>
            <a:r>
              <a:rPr lang="tr-TR" dirty="0" smtClean="0">
                <a:solidFill>
                  <a:srgbClr val="C00000"/>
                </a:solidFill>
                <a:cs typeface="Calibri Light"/>
              </a:rPr>
              <a:t>okruženju</a:t>
            </a:r>
            <a:r>
              <a:rPr lang="hr-HR" dirty="0" smtClean="0">
                <a:solidFill>
                  <a:srgbClr val="C00000"/>
                </a:solidFill>
                <a:cs typeface="Calibri Light"/>
              </a:rPr>
              <a:t/>
            </a:r>
            <a:br>
              <a:rPr lang="hr-HR" dirty="0" smtClean="0">
                <a:solidFill>
                  <a:srgbClr val="C00000"/>
                </a:solidFill>
                <a:cs typeface="Calibri Light"/>
              </a:rPr>
            </a:br>
            <a:r>
              <a:rPr lang="hr-HR" dirty="0" smtClean="0">
                <a:solidFill>
                  <a:srgbClr val="C00000"/>
                </a:solidFill>
                <a:cs typeface="Calibri Light"/>
              </a:rPr>
              <a:t> </a:t>
            </a:r>
            <a:r>
              <a:rPr lang="hr-HR" sz="1800" dirty="0" smtClean="0"/>
              <a:t>ZORICA </a:t>
            </a:r>
            <a:r>
              <a:rPr lang="hr-HR" sz="1800" dirty="0"/>
              <a:t>JURAŠIĆ</a:t>
            </a:r>
            <a:br>
              <a:rPr lang="hr-HR" sz="1800" dirty="0"/>
            </a:br>
            <a:r>
              <a:rPr lang="hr-HR" dirty="0" smtClean="0">
                <a:solidFill>
                  <a:srgbClr val="C00000"/>
                </a:solidFill>
                <a:cs typeface="Calibri Light"/>
              </a:rPr>
              <a:t> </a:t>
            </a:r>
            <a:endParaRPr lang="tr-TR" dirty="0" err="1">
              <a:solidFill>
                <a:srgbClr val="C00000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669" y="262759"/>
            <a:ext cx="7798676" cy="4090166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5245991" y="3234652"/>
            <a:ext cx="170001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4175760" algn="l"/>
              </a:tabLs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ZORICA JURAŠIĆ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40883" y="2042521"/>
            <a:ext cx="3498979" cy="2456442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Vrednovanje u   virtualnom okruženju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900733" y="872854"/>
            <a:ext cx="6899381" cy="5248622"/>
          </a:xfrm>
        </p:spPr>
        <p:txBody>
          <a:bodyPr/>
          <a:lstStyle/>
          <a:p>
            <a:r>
              <a:rPr lang="hr-HR" sz="2400" b="1" dirty="0" smtClean="0"/>
              <a:t>Vrednovanjem učenicima dajemo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Povratnu informaciju da li je ostvario odgojno-obrazovne ishode</a:t>
            </a:r>
          </a:p>
          <a:p>
            <a:r>
              <a:rPr lang="hr-HR" dirty="0" smtClean="0"/>
              <a:t>Kako će poboljšati svoje učenje</a:t>
            </a:r>
          </a:p>
          <a:p>
            <a:endParaRPr lang="hr-HR" dirty="0"/>
          </a:p>
          <a:p>
            <a:r>
              <a:rPr lang="hr-HR" sz="2400" b="1" dirty="0" smtClean="0"/>
              <a:t>Isto postižemo</a:t>
            </a:r>
            <a:r>
              <a:rPr lang="hr-HR" dirty="0" smtClean="0"/>
              <a:t>:</a:t>
            </a:r>
          </a:p>
          <a:p>
            <a:endParaRPr lang="hr-HR" dirty="0"/>
          </a:p>
          <a:p>
            <a:r>
              <a:rPr lang="hr-HR" dirty="0" smtClean="0"/>
              <a:t>Praćenjem rada učenika</a:t>
            </a:r>
          </a:p>
          <a:p>
            <a:r>
              <a:rPr lang="hr-HR" dirty="0" smtClean="0"/>
              <a:t>Poticanjem njihove aktivnosti i suradnje s učiteljem, s drugim učenicima</a:t>
            </a:r>
          </a:p>
        </p:txBody>
      </p:sp>
    </p:spTree>
    <p:extLst>
      <p:ext uri="{BB962C8B-B14F-4D97-AF65-F5344CB8AC3E}">
        <p14:creationId xmlns:p14="http://schemas.microsoft.com/office/powerpoint/2010/main" val="17058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40883" y="2042521"/>
            <a:ext cx="3498979" cy="2456442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Vrednovanje u   virtualnom okruženju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900733" y="872854"/>
            <a:ext cx="6899381" cy="5248622"/>
          </a:xfrm>
        </p:spPr>
        <p:txBody>
          <a:bodyPr/>
          <a:lstStyle/>
          <a:p>
            <a:r>
              <a:rPr lang="hr-HR" sz="2400" b="1" dirty="0" smtClean="0"/>
              <a:t>Sadržaji koji se obrađuju trebaju biti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Usmjereni na bitno</a:t>
            </a:r>
          </a:p>
          <a:p>
            <a:r>
              <a:rPr lang="hr-HR" dirty="0" smtClean="0"/>
              <a:t>Bez sporednih detalja ili činjenica</a:t>
            </a:r>
          </a:p>
          <a:p>
            <a:endParaRPr lang="hr-HR" dirty="0"/>
          </a:p>
          <a:p>
            <a:r>
              <a:rPr lang="hr-HR" sz="2400" b="1" dirty="0" smtClean="0"/>
              <a:t>Ocjenjivanje tijekom nastave na daljinu:</a:t>
            </a:r>
          </a:p>
          <a:p>
            <a:pPr marL="0" indent="0">
              <a:buNone/>
            </a:pPr>
            <a:endParaRPr lang="hr-HR" sz="2400" b="1" dirty="0" smtClean="0"/>
          </a:p>
          <a:p>
            <a:r>
              <a:rPr lang="hr-HR" dirty="0" smtClean="0"/>
              <a:t>Učenik može dobiti dvije ocjene iz svakog predmeta/ jednu iz aktivnosti tijekom nastave, drugu iz složenijih zadataka </a:t>
            </a:r>
          </a:p>
          <a:p>
            <a:r>
              <a:rPr lang="hr-HR" dirty="0" smtClean="0"/>
              <a:t>Pismeno i usmeno ocjenjivanje – samo u iznimnim situacijama, naglasak na složenijem zadatku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077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40883" y="2042521"/>
            <a:ext cx="3498979" cy="2456442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Vrednovanje u   virtualnom okruženju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900733" y="872854"/>
            <a:ext cx="6899381" cy="5248622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Vrednovanje i ocjenjivanje u razrednoj nastavi:</a:t>
            </a:r>
          </a:p>
          <a:p>
            <a:endParaRPr lang="hr-HR" sz="2400" b="1" dirty="0"/>
          </a:p>
          <a:p>
            <a:pPr marL="0" indent="0">
              <a:buNone/>
            </a:pPr>
            <a:endParaRPr lang="hr-HR" sz="2400" b="1" dirty="0" smtClean="0"/>
          </a:p>
          <a:p>
            <a:r>
              <a:rPr lang="hr-HR" dirty="0" smtClean="0"/>
              <a:t>Dovoljno pratiti aktivnosti učenika – izvršavanje obveza u obliku domaćih zadaća i vježbi</a:t>
            </a:r>
          </a:p>
          <a:p>
            <a:r>
              <a:rPr lang="hr-HR" dirty="0" smtClean="0"/>
              <a:t>Zadati kompleksniji zadatak poticajan za učenje( plakat, umna mapa, crtež, kviz) s ciljem sinteze znanja</a:t>
            </a:r>
          </a:p>
          <a:p>
            <a:r>
              <a:rPr lang="hr-HR" b="1" dirty="0" smtClean="0"/>
              <a:t>Ne treba učenike ispitivati </a:t>
            </a:r>
          </a:p>
          <a:p>
            <a:r>
              <a:rPr lang="hr-HR" dirty="0" smtClean="0"/>
              <a:t>Učenik može dobiti jednu ocjenu iz aktivnosti iz svakog predmeta, drugu – složeniji zadatak</a:t>
            </a:r>
          </a:p>
          <a:p>
            <a:r>
              <a:rPr lang="hr-HR" dirty="0"/>
              <a:t>osigurati ostvarivanje odgojno-obrazovnih ishoda koji su vezani uz temeljnu pismenost</a:t>
            </a:r>
          </a:p>
        </p:txBody>
      </p:sp>
    </p:spTree>
    <p:extLst>
      <p:ext uri="{BB962C8B-B14F-4D97-AF65-F5344CB8AC3E}">
        <p14:creationId xmlns:p14="http://schemas.microsoft.com/office/powerpoint/2010/main" val="1186267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40883" y="2042521"/>
            <a:ext cx="3498979" cy="2456442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Vrednovanje u   virtualnom okruženju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900733" y="872854"/>
            <a:ext cx="6899381" cy="5248622"/>
          </a:xfrm>
        </p:spPr>
        <p:txBody>
          <a:bodyPr>
            <a:normAutofit fontScale="85000" lnSpcReduction="20000"/>
          </a:bodyPr>
          <a:lstStyle/>
          <a:p>
            <a:r>
              <a:rPr lang="hr-HR" sz="2400" b="1" dirty="0" smtClean="0"/>
              <a:t>Usmena provjera 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Najjednostavniji način: videokonferencija</a:t>
            </a:r>
          </a:p>
          <a:p>
            <a:r>
              <a:rPr lang="hr-HR" dirty="0" smtClean="0"/>
              <a:t>Ne preporučuje  se za svaki predmet – dodatno opterećuje nastavnike, učenike, sustav</a:t>
            </a:r>
          </a:p>
          <a:p>
            <a:r>
              <a:rPr lang="hr-HR" dirty="0" smtClean="0"/>
              <a:t>Usmeno ispitivanje – potrebno provesti jedanput do kraja nastavne godine ( fond - 4 sata tjedno)</a:t>
            </a:r>
          </a:p>
          <a:p>
            <a:r>
              <a:rPr lang="hr-HR" dirty="0" smtClean="0"/>
              <a:t>Usmeno ispitivanje  – u posebnim slučajevima  (ako </a:t>
            </a:r>
            <a:r>
              <a:rPr lang="hr-HR" dirty="0"/>
              <a:t>se zaključuje ocjena odličan ili ako nema dovoljno elemenata za zaključivanje pozitivne ocjene </a:t>
            </a:r>
            <a:r>
              <a:rPr lang="hr-HR" dirty="0" smtClean="0"/>
              <a:t>(</a:t>
            </a:r>
            <a:r>
              <a:rPr lang="hr-HR" dirty="0"/>
              <a:t>fond - </a:t>
            </a:r>
            <a:r>
              <a:rPr lang="hr-HR" dirty="0" smtClean="0"/>
              <a:t>3 </a:t>
            </a:r>
            <a:r>
              <a:rPr lang="hr-HR" dirty="0"/>
              <a:t>sata tjedno</a:t>
            </a:r>
            <a:r>
              <a:rPr lang="hr-HR" dirty="0" smtClean="0"/>
              <a:t>)</a:t>
            </a:r>
          </a:p>
          <a:p>
            <a:r>
              <a:rPr lang="hr-HR" dirty="0" smtClean="0"/>
              <a:t>U ostalim predmetima – ne upućuje se nastavnik za provođenje usmenog ispitivanja</a:t>
            </a:r>
          </a:p>
          <a:p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r>
              <a:rPr lang="hr-HR" sz="1900" b="1" dirty="0"/>
              <a:t>Za </a:t>
            </a:r>
            <a:r>
              <a:rPr lang="hr-HR" sz="1900" b="1" dirty="0" smtClean="0"/>
              <a:t>obimnije i složenije </a:t>
            </a:r>
            <a:r>
              <a:rPr lang="hr-HR" sz="1900" b="1" dirty="0"/>
              <a:t>provjere znanja (usmeni ispit, složeniji zadaci, ispit u pisanom obliku) potrebno je na razini razreda uskladiti okvirni </a:t>
            </a:r>
            <a:r>
              <a:rPr lang="hr-HR" sz="1900" b="1" dirty="0" err="1"/>
              <a:t>vremenik</a:t>
            </a:r>
            <a:r>
              <a:rPr lang="hr-HR" sz="1900" b="1" dirty="0"/>
              <a:t> provjera za svaki mjesec.</a:t>
            </a:r>
          </a:p>
          <a:p>
            <a:pPr marL="0" indent="0">
              <a:buNone/>
            </a:pPr>
            <a:r>
              <a:rPr lang="hr-HR" dirty="0"/>
              <a:t/>
            </a:r>
            <a:br>
              <a:rPr lang="hr-HR" dirty="0"/>
            </a:b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8648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40883" y="2042521"/>
            <a:ext cx="3498979" cy="2456442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Vrednovanje u   virtualnom okruženju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900733" y="872854"/>
            <a:ext cx="6899381" cy="5248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b="1" dirty="0"/>
              <a:t> </a:t>
            </a:r>
            <a:endParaRPr lang="hr-HR" dirty="0"/>
          </a:p>
          <a:p>
            <a:pPr lvl="0"/>
            <a:r>
              <a:rPr lang="hr-HR" sz="2600" b="1" dirty="0" smtClean="0"/>
              <a:t>Kako vrednovati predmete gdje je potrebna pismena provjera?</a:t>
            </a:r>
          </a:p>
          <a:p>
            <a:pPr marL="0" lvl="0" indent="0">
              <a:buNone/>
            </a:pPr>
            <a:r>
              <a:rPr lang="hr-HR" b="1" dirty="0" smtClean="0"/>
              <a:t> </a:t>
            </a:r>
            <a:endParaRPr lang="hr-HR" dirty="0" smtClean="0"/>
          </a:p>
          <a:p>
            <a:r>
              <a:rPr lang="hr-HR" dirty="0" smtClean="0"/>
              <a:t>Pisanu provjeru nije nužno provoditi – problem vjerodostojnosti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sz="2400" b="1" dirty="0" smtClean="0"/>
              <a:t>Ukoliko se provodi moguće</a:t>
            </a:r>
            <a:r>
              <a:rPr lang="hr-HR" dirty="0" smtClean="0"/>
              <a:t>:</a:t>
            </a:r>
          </a:p>
          <a:p>
            <a:r>
              <a:rPr lang="hr-HR" dirty="0" smtClean="0"/>
              <a:t>Uporabom alata ( </a:t>
            </a:r>
            <a:r>
              <a:rPr lang="hr-HR" dirty="0" err="1" smtClean="0"/>
              <a:t>Matific</a:t>
            </a:r>
            <a:r>
              <a:rPr lang="hr-HR" dirty="0" smtClean="0"/>
              <a:t> ili </a:t>
            </a:r>
            <a:r>
              <a:rPr lang="hr-HR" dirty="0" err="1" smtClean="0"/>
              <a:t>Geogebra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- nužno prije uporabe za provjeru koristiti iste alate u vrednovanju </a:t>
            </a:r>
            <a:r>
              <a:rPr lang="hr-HR" b="1" dirty="0" smtClean="0"/>
              <a:t>za</a:t>
            </a:r>
            <a:r>
              <a:rPr lang="hr-HR" dirty="0" smtClean="0"/>
              <a:t> i </a:t>
            </a:r>
            <a:r>
              <a:rPr lang="hr-HR" b="1" dirty="0" smtClean="0"/>
              <a:t>kao</a:t>
            </a:r>
            <a:r>
              <a:rPr lang="hr-HR" dirty="0" smtClean="0"/>
              <a:t> učenje </a:t>
            </a:r>
          </a:p>
          <a:p>
            <a:r>
              <a:rPr lang="hr-HR" b="1" dirty="0" smtClean="0"/>
              <a:t>Jednostavnije</a:t>
            </a:r>
            <a:r>
              <a:rPr lang="hr-HR" dirty="0" smtClean="0"/>
              <a:t> : zadavanjem zadataka s  ograničenim vremenom, fotografiranjem uratka ( učenici), slanjem istog na uvid  učitelju</a:t>
            </a:r>
          </a:p>
          <a:p>
            <a:pPr marL="0" indent="0">
              <a:buNone/>
            </a:pPr>
            <a:r>
              <a:rPr lang="hr-HR" dirty="0" smtClean="0"/>
              <a:t>     - nakon predaje pisanog djela, provesti usmeni              razgovor/ispit  ( Razjasniti poteškoće ili rješenja)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708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40883" y="2042521"/>
            <a:ext cx="3498979" cy="2456442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Vrednovanje u   virtualnom okruženju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900733" y="872854"/>
            <a:ext cx="6899381" cy="5248622"/>
          </a:xfrm>
        </p:spPr>
        <p:txBody>
          <a:bodyPr/>
          <a:lstStyle/>
          <a:p>
            <a:r>
              <a:rPr lang="hr-HR" sz="2400" b="1" dirty="0" smtClean="0"/>
              <a:t>Domaće zadaće</a:t>
            </a:r>
          </a:p>
          <a:p>
            <a:pPr marL="0" indent="0">
              <a:buNone/>
            </a:pPr>
            <a:endParaRPr lang="hr-HR" sz="2400" b="1" dirty="0" smtClean="0"/>
          </a:p>
          <a:p>
            <a:r>
              <a:rPr lang="hr-HR" dirty="0" smtClean="0"/>
              <a:t>Vrednovati s obzirom na kvalitetu i redovitost</a:t>
            </a:r>
          </a:p>
          <a:p>
            <a:r>
              <a:rPr lang="hr-HR" b="1" dirty="0" smtClean="0"/>
              <a:t>Davati povratne informacije; </a:t>
            </a:r>
            <a:r>
              <a:rPr lang="hr-HR" dirty="0" smtClean="0"/>
              <a:t>objasniti što je dobro te mogućnosti unapređenja</a:t>
            </a:r>
          </a:p>
          <a:p>
            <a:r>
              <a:rPr lang="hr-HR" dirty="0" smtClean="0"/>
              <a:t>Poticati samostalno istraživanje prikupljanjem informacija iz različitih izvora</a:t>
            </a:r>
          </a:p>
          <a:p>
            <a:pPr marL="0" indent="0">
              <a:buNone/>
            </a:pPr>
            <a:r>
              <a:rPr lang="hr-HR" dirty="0" smtClean="0"/>
              <a:t>     - rezultat: samostalni rad zadanog opisa i strukture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21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40883" y="2042521"/>
            <a:ext cx="3498979" cy="2456442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Vrednovanje u   virtualnom okruženju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900733" y="872854"/>
            <a:ext cx="6899381" cy="5248622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Prijedlozi načina vrednovanja </a:t>
            </a:r>
            <a:r>
              <a:rPr lang="hr-HR" sz="2400" b="1" u="sng" dirty="0" smtClean="0"/>
              <a:t>za </a:t>
            </a:r>
            <a:r>
              <a:rPr lang="hr-HR" sz="2400" b="1" dirty="0" smtClean="0"/>
              <a:t>učenje, </a:t>
            </a:r>
            <a:r>
              <a:rPr lang="hr-HR" sz="2400" b="1" u="sng" dirty="0" smtClean="0"/>
              <a:t>kao</a:t>
            </a:r>
            <a:r>
              <a:rPr lang="hr-HR" sz="2400" b="1" dirty="0" smtClean="0"/>
              <a:t> učenje i naučenog (formativnog, </a:t>
            </a:r>
            <a:r>
              <a:rPr lang="hr-HR" sz="2400" b="1" dirty="0" err="1" smtClean="0"/>
              <a:t>sumativnog</a:t>
            </a:r>
            <a:r>
              <a:rPr lang="hr-HR" sz="2400" b="1" dirty="0" smtClean="0"/>
              <a:t>)</a:t>
            </a:r>
            <a:endParaRPr lang="hr-HR" sz="2400" b="1" dirty="0"/>
          </a:p>
        </p:txBody>
      </p:sp>
      <p:pic>
        <p:nvPicPr>
          <p:cNvPr id="4" name="Slika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733" y="2159726"/>
            <a:ext cx="6629416" cy="425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32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40883" y="2042521"/>
            <a:ext cx="3498979" cy="2456442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Vrednovanje u   virtualnom okruženju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900733" y="872854"/>
            <a:ext cx="6899381" cy="5248622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Zaključivanje ocjena na kraju godine</a:t>
            </a:r>
          </a:p>
          <a:p>
            <a:endParaRPr lang="hr-HR" sz="2400" b="1" dirty="0"/>
          </a:p>
          <a:p>
            <a:r>
              <a:rPr lang="hr-HR" dirty="0" smtClean="0"/>
              <a:t>Svi elementi vrednovanja, cjelokupan rad učenika </a:t>
            </a:r>
            <a:r>
              <a:rPr lang="hr-HR" b="1" dirty="0" smtClean="0"/>
              <a:t>tijekom cijele godine</a:t>
            </a:r>
          </a:p>
          <a:p>
            <a:r>
              <a:rPr lang="hr-HR" dirty="0" smtClean="0"/>
              <a:t>Procjena razine ostvarenosti odgojno-obrazovnih ishoda,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kompetencija, znanja, vještina, sposobnosti,  </a:t>
            </a:r>
          </a:p>
          <a:p>
            <a:pPr marL="0" indent="0">
              <a:buNone/>
            </a:pPr>
            <a:r>
              <a:rPr lang="hr-HR" dirty="0" smtClean="0"/>
              <a:t>      samostalnosti i odgovornosti ( cijela godina)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b="1" dirty="0" smtClean="0"/>
              <a:t>NA JEDNAK SE NAČIN UZIMAJU U OBZIR OCJENE I RAD TIJEKOM NASTAVE NA DALJINU , KAO I ONE IZ REDOVNE NASTAVE!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8725075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TM02892315[[fn=Pramen]]</Template>
  <TotalTime>7859</TotalTime>
  <Words>384</Words>
  <Application>Microsoft Office PowerPoint</Application>
  <PresentationFormat>Široki zaslon</PresentationFormat>
  <Paragraphs>72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Times New Roman</vt:lpstr>
      <vt:lpstr>Wingdings 3</vt:lpstr>
      <vt:lpstr>Pramen</vt:lpstr>
      <vt:lpstr>Vrednovanje u virtualnom okruženju  ZORICA JURAŠIĆ  </vt:lpstr>
      <vt:lpstr> Vrednovanje u   virtualnom okruženju</vt:lpstr>
      <vt:lpstr> Vrednovanje u   virtualnom okruženju</vt:lpstr>
      <vt:lpstr> Vrednovanje u   virtualnom okruženju</vt:lpstr>
      <vt:lpstr> Vrednovanje u   virtualnom okruženju</vt:lpstr>
      <vt:lpstr> Vrednovanje u   virtualnom okruženju</vt:lpstr>
      <vt:lpstr> Vrednovanje u   virtualnom okruženju</vt:lpstr>
      <vt:lpstr> Vrednovanje u   virtualnom okruženju</vt:lpstr>
      <vt:lpstr> Vrednovanje u   virtualnom okruženju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36</cp:revision>
  <dcterms:created xsi:type="dcterms:W3CDTF">2020-04-13T09:31:50Z</dcterms:created>
  <dcterms:modified xsi:type="dcterms:W3CDTF">2020-04-20T06:57:54Z</dcterms:modified>
</cp:coreProperties>
</file>